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327" r:id="rId5"/>
    <p:sldId id="328" r:id="rId6"/>
    <p:sldId id="329" r:id="rId7"/>
    <p:sldId id="330" r:id="rId8"/>
    <p:sldId id="331" r:id="rId9"/>
    <p:sldId id="259" r:id="rId10"/>
    <p:sldId id="332" r:id="rId11"/>
    <p:sldId id="333" r:id="rId12"/>
    <p:sldId id="334" r:id="rId13"/>
    <p:sldId id="335" r:id="rId14"/>
    <p:sldId id="336" r:id="rId15"/>
    <p:sldId id="337" r:id="rId16"/>
    <p:sldId id="260" r:id="rId17"/>
    <p:sldId id="261" r:id="rId18"/>
    <p:sldId id="277" r:id="rId19"/>
    <p:sldId id="262" r:id="rId20"/>
    <p:sldId id="263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274" r:id="rId36"/>
    <p:sldId id="275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97E5F-45FD-42D6-8F4D-4DC748D94267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FD597-11B0-40FA-87B2-4B984FEA1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5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77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cf89560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cf89560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9cf89560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9cf89560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9cf89560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9cf89560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bug taped to journal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FD597-11B0-40FA-87B2-4B984FEA10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errors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FD597-11B0-40FA-87B2-4B984FEA10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9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5259977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5259977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3009b30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3009b303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9dbda645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9dbda645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dbda645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dbda645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4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9dbda645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9dbda645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dbda64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dbda645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9dbda64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9dbda64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9dbda64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9dbda645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9dbda645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9dbda645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9dbda645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9dbda645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dbda645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9dbda645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dbda645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dbda645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9dbda645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9dbda645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9dbda6455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9dbda6455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8eec9c58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8eec9c58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9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9dbda645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9dbda645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9dbda645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9dbda645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5259977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5259977a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9dbda645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9dbda645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9dbda645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9dbda645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9dbda645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9dbda645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9dbda645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9dbda645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9dbda645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9dbda645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dbda645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9dbda645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9dbda645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9dbda645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9cf8956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9cf8956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21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009b30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3009b303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917ef19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917ef19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917ef19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917ef19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5259977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5259977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dbda645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dbda645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17ef190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17ef190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17ef190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917ef190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dbda645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9dbda645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5259977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5259977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Bake a cake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FD597-11B0-40FA-87B2-4B984FEA10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2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009b30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009b303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9cf89560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9cf89560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cf8956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cf8956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4211-C7EA-4781-97ED-FF0B3224C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AD0FF-68CD-4A61-9184-C2332548F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656A-C247-4091-A7EB-5C5AB543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CE45-F069-42CD-AF6A-2330E057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EAB39-FF40-4D96-A309-BDBF4345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71D9-048F-4641-8F61-566723E4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EA730-D33A-4125-84A4-11BEF3EFB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5316-4072-4F6F-8488-D8BE12E6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85B3-2219-467C-82F4-C1E306B5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86B9-F4F2-4D12-81C6-9FAFC9F1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7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AC130-2A35-4729-A007-B11CEB3A2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858D1-0179-486B-AFFA-985AE5230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D3375-4A2F-416D-9C73-F1A65249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DB54-46F1-418F-9515-D8B9EE22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962C-14F0-4E5E-9079-1729B574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5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755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014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7EB-E8A0-47C1-A7C1-B736F6F7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84EF-8353-4666-890A-029A80D8D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56C0-F753-41AC-8F61-9AE1E543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77B8-B641-44B4-B7F0-24119632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4C925-C281-401C-B2A2-055885FE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C44B-FA36-48DB-B2CA-AFBBBF07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D5030-392B-4744-B1C8-88E5FA90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74719-A6CF-47A4-AA05-08FE9643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E04FB-1ACD-475D-9D88-48297767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47588-47A8-4208-A7E1-A317AB71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3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11FA-7216-4602-95FB-34C8FFCB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5145-60D2-49D3-8A77-2EAE59A50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97CA0-B16D-40E4-93C8-560BDB566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0E3EF-C7C7-4FC5-AC7E-08B37D84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FA6E7-B811-4FF5-9407-800852D4B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56434-2C78-4B12-AB2C-8F87D083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4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95B8-B56D-4E35-922A-A7836764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3391-0D2D-4B67-A5E5-48E07890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8A7A-78C4-45A3-A7FD-FC5D221CB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E3762-6433-4369-BD6B-C9D10A597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6F619-417E-40DD-9EC5-862E20D56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578222-5545-4079-80A0-7D71DC72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18CB8-69D3-4EB6-9FFD-2B40D173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B49BF-2C00-4E62-9829-4B7F3722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4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6026-5CA4-437C-8EC2-8E00ABCE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EBE96-DC36-464C-B66B-970FEEC8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C8B2D-331D-404A-945E-B14C9252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B58A-72D9-4656-ABD2-0B98DAA0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1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B54A1-CE72-4262-9CE6-CA994F75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93D49-F8D2-45AE-8C61-2F647653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175C-3BED-4134-B45D-DA7E412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EE56-A129-4E75-846E-A9A526B2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C1E19-A217-44E3-A959-1DD218807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A3BA6-46A2-40C9-9C8C-6B69A3C9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32E3-B3AF-4046-8CC1-EFFB3AC1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7225E-9375-45C2-9EAF-1E25686F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DA70E-BC8C-46AB-B869-A4CC1E48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4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B35E-75A2-4E6B-A05E-014B5D74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9272E-44D2-4DD7-8D95-AD44F92B7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4AAE-657A-4769-B79A-52C03C5C1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0A4D2-5639-423B-A1F4-61685CB7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30BB5-076B-42CD-9B27-776BCA94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732A3-11F1-4E8A-AE4D-90295195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4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808AF-018B-4934-93EF-073CE6A5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9B7AF-D32F-41D1-9EDB-2109E508F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6159-6CC3-46D8-868F-EF7AEF05E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77B0-F8F8-4ED7-95FF-49743752929F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00DB-D586-4BBA-9945-85760C9CD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486CD-4B02-4F89-8318-1E3F65F50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1D8FD-96AF-47BA-B5F6-556F689C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9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i.cs.vt.edu/~history/Hopper.Dani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tsXB3-bpqT4aNMqlo3Z47qZ59H_PMa1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bpQzgywIB684Q3QoIKMrwzCzLoJ9zP3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3JuPGeBYT2ZS6wobhjqDsYMq31m0Okl/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jgLxir0fsQX6EWZ18S1MVU1g3AyClOb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UPmOskW0O8eqzlzY7QVvwiVoxBm28wl/view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HIb1JOf8m_VuZe6PAkWOZsBvDux2W4K/view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hyperlink" Target="http://drive.google.com/file/d/1y6YN9gWicRwsWNvwVxbn3EC9I7AIBi44/view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jpg"/><Relationship Id="rId4" Type="http://schemas.openxmlformats.org/officeDocument/2006/relationships/hyperlink" Target="http://drive.google.com/file/d/1Al9cuprZiID6VRFScuIikKRwmAs1EAAX/view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hyperlink" Target="http://drive.google.com/file/d/14QSad-6O6ZnvoGCIE1rVrPQKhafiVoBn/view" TargetMode="Externa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4.jpg"/><Relationship Id="rId4" Type="http://schemas.openxmlformats.org/officeDocument/2006/relationships/hyperlink" Target="http://drive.google.com/file/d/1yEvcya2puNywDUR16DUINSiac-Ck_k5h/view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hyperlink" Target="https://docs.python.org/3/library/math.html" TargetMode="External"/><Relationship Id="rId7" Type="http://schemas.openxmlformats.org/officeDocument/2006/relationships/hyperlink" Target="http://drive.google.com/file/d/13QMqC4g-2nqUizHDa2j4XMb6FqQGCrZ0/view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3624-3533-4BBF-8F6A-1BB6FA10D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114" y="1406568"/>
            <a:ext cx="9424086" cy="2547594"/>
          </a:xfrm>
        </p:spPr>
        <p:txBody>
          <a:bodyPr>
            <a:normAutofit fontScale="90000"/>
          </a:bodyPr>
          <a:lstStyle/>
          <a:p>
            <a:r>
              <a:rPr lang="en-US"/>
              <a:t>Module </a:t>
            </a:r>
            <a:r>
              <a:rPr lang="en-US" dirty="0"/>
              <a:t>1: Introduction to Programming, Variables, Operators, and I/O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9109A-EA82-4CC6-9912-5D44A0E0E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146" y="4318730"/>
            <a:ext cx="9144000" cy="1655762"/>
          </a:xfrm>
        </p:spPr>
        <p:txBody>
          <a:bodyPr/>
          <a:lstStyle/>
          <a:p>
            <a:r>
              <a:rPr lang="en-US" dirty="0"/>
              <a:t>CSC 6003 – Programming Foundations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A7EC368A-0203-944B-B028-46F3FDBF7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" y="179388"/>
            <a:ext cx="4064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2509668" y="697595"/>
            <a:ext cx="8428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Can you follow commands?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1253532" y="1919486"/>
            <a:ext cx="9684936" cy="45509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Pick a piece of paper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Execute the five steps below paying really attention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endParaRPr sz="2133" dirty="0"/>
          </a:p>
          <a:p>
            <a:pPr marL="0" indent="0">
              <a:spcBef>
                <a:spcPts val="1600"/>
              </a:spcBef>
              <a:buNone/>
            </a:pPr>
            <a:endParaRPr sz="2133" dirty="0"/>
          </a:p>
          <a:p>
            <a:pPr marL="0" indent="0">
              <a:spcBef>
                <a:spcPts val="1600"/>
              </a:spcBef>
              <a:buNone/>
            </a:pPr>
            <a:endParaRPr sz="2133" dirty="0"/>
          </a:p>
          <a:p>
            <a:pPr marL="0" indent="0">
              <a:spcBef>
                <a:spcPts val="1600"/>
              </a:spcBef>
              <a:buNone/>
            </a:pP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endParaRPr lang="en"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Really do it, only go on with the presentation when you have the paper hat done!</a:t>
            </a:r>
            <a:endParaRPr sz="2133" dirty="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847" y="3039810"/>
            <a:ext cx="8510033" cy="231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1817010" y="744487"/>
            <a:ext cx="8428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That was a Paper Hat algorithm!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1943310" y="1769354"/>
            <a:ext cx="6805600" cy="448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Dangers in this practical exercise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You may know it already differently, and that may prevent you to exactly follow the commands</a:t>
            </a:r>
            <a:endParaRPr sz="2133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Computers doesn’t have this “disadvantage”</a:t>
            </a:r>
            <a:endParaRPr sz="2133"/>
          </a:p>
          <a:p>
            <a:pPr indent="-440256">
              <a:buSzPts val="1600"/>
            </a:pPr>
            <a:r>
              <a:rPr lang="en" sz="2133"/>
              <a:t>The commands, even though graphically depicted, are not formally defined</a:t>
            </a:r>
            <a:endParaRPr sz="2133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You need to know the “language”</a:t>
            </a:r>
            <a:endParaRPr sz="2133"/>
          </a:p>
          <a:p>
            <a:pPr indent="-440256">
              <a:buSzPts val="1600"/>
            </a:pPr>
            <a:r>
              <a:rPr lang="en" sz="2133"/>
              <a:t>You may not be able to manual activities</a:t>
            </a:r>
            <a:endParaRPr sz="2133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Computers (and machines in general) are ok with that</a:t>
            </a:r>
            <a:endParaRPr sz="2133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191028" y="3180869"/>
            <a:ext cx="4668699" cy="126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594" y="627256"/>
            <a:ext cx="3992032" cy="2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664610" y="627256"/>
            <a:ext cx="8428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Pythagoras’ Theorem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644" y="1579123"/>
            <a:ext cx="3992032" cy="350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172308" y="5119107"/>
            <a:ext cx="5339502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Lato"/>
                <a:ea typeface="Lato"/>
                <a:cs typeface="Lato"/>
                <a:sym typeface="Lato"/>
              </a:rPr>
              <a:t>Approx. 1800 BC - Babylon (currently Iraq)</a:t>
            </a:r>
          </a:p>
          <a:p>
            <a:endParaRPr lang="en" sz="1600" dirty="0">
              <a:latin typeface="Lato"/>
              <a:ea typeface="Lato"/>
              <a:cs typeface="Lato"/>
              <a:sym typeface="Lato"/>
            </a:endParaRPr>
          </a:p>
          <a:p>
            <a:r>
              <a:rPr lang="en" sz="1600" dirty="0">
                <a:latin typeface="Lato"/>
                <a:ea typeface="Lato"/>
                <a:cs typeface="Lato"/>
                <a:sym typeface="Lato"/>
              </a:rPr>
              <a:t>Source: https://en.wikipedia.org/wiki/Plimpton_322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511810" y="5848307"/>
            <a:ext cx="48472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>
                <a:latin typeface="Lato"/>
                <a:ea typeface="Lato"/>
                <a:cs typeface="Lato"/>
                <a:sym typeface="Lato"/>
              </a:rPr>
              <a:t>Approx. 500 BC - Kroton (currently Italy)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algn="r"/>
            <a:r>
              <a:rPr lang="en" sz="1600" dirty="0">
                <a:latin typeface="Lato"/>
                <a:ea typeface="Lato"/>
                <a:cs typeface="Lato"/>
                <a:sym typeface="Lato"/>
              </a:rPr>
              <a:t>Source: https://en.wikipedia.org/wiki/Pythagoras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825" y="2145795"/>
            <a:ext cx="2370867" cy="341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 rot="-1331880">
            <a:off x="8527114" y="638166"/>
            <a:ext cx="1265806" cy="4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100" b="1" i="1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Pythagoras’</a:t>
            </a:r>
            <a:endParaRPr sz="1100" b="1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22"/>
          <p:cNvCxnSpPr/>
          <p:nvPr/>
        </p:nvCxnSpPr>
        <p:spPr>
          <a:xfrm rot="10800000" flipH="1">
            <a:off x="8885712" y="974256"/>
            <a:ext cx="394000" cy="153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2342033" y="429273"/>
            <a:ext cx="8428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Can you give commands?</a:t>
            </a:r>
            <a:endParaRPr dirty="0"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5" y="1538095"/>
            <a:ext cx="6604735" cy="46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6879538" y="4809432"/>
            <a:ext cx="5072800" cy="1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Write an algorithm to compute the hypotenuse length (c) giving the length of the </a:t>
            </a:r>
            <a:r>
              <a:rPr lang="en" sz="2533" b="1" dirty="0" err="1">
                <a:latin typeface="Lato"/>
                <a:ea typeface="Lato"/>
                <a:cs typeface="Lato"/>
                <a:sym typeface="Lato"/>
              </a:rPr>
              <a:t>catheti</a:t>
            </a:r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 (a and b) are known</a:t>
            </a:r>
            <a:endParaRPr sz="2533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4765" y="1276473"/>
            <a:ext cx="2208100" cy="317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 rot="-1183179">
            <a:off x="6920927" y="1242980"/>
            <a:ext cx="1984453" cy="59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i="1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Pythagoras’</a:t>
            </a:r>
            <a:endParaRPr sz="2400" b="1" i="1" dirty="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 rot="10800000" flipH="1">
            <a:off x="7450825" y="1772691"/>
            <a:ext cx="712000" cy="243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8DE796C-BBCE-46A2-AFF7-6A710190B7A9}"/>
              </a:ext>
            </a:extLst>
          </p:cNvPr>
          <p:cNvSpPr/>
          <p:nvPr/>
        </p:nvSpPr>
        <p:spPr>
          <a:xfrm>
            <a:off x="6879538" y="4809432"/>
            <a:ext cx="5206954" cy="189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934241" y="732764"/>
            <a:ext cx="8428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This is one possible algorithm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75" y="1579965"/>
            <a:ext cx="6604735" cy="4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942" y="1971232"/>
            <a:ext cx="2208100" cy="317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 rot="-1183179">
            <a:off x="5900485" y="1968151"/>
            <a:ext cx="2030728" cy="5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i="1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Pythagoras’</a:t>
            </a:r>
            <a:endParaRPr sz="2400" b="1" i="1" dirty="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24"/>
          <p:cNvCxnSpPr>
            <a:cxnSpLocks/>
          </p:cNvCxnSpPr>
          <p:nvPr/>
        </p:nvCxnSpPr>
        <p:spPr>
          <a:xfrm flipV="1">
            <a:off x="6325310" y="2229850"/>
            <a:ext cx="1142290" cy="43526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557048" y="483633"/>
            <a:ext cx="11072085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Pythagoras’ algorithm without ambiguity</a:t>
            </a:r>
            <a:endParaRPr dirty="0"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557048" y="1117967"/>
            <a:ext cx="8136800" cy="52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r">
              <a:buNone/>
            </a:pPr>
            <a:r>
              <a:rPr lang="en" sz="2800" b="1" dirty="0">
                <a:solidFill>
                  <a:srgbClr val="CC0000"/>
                </a:solidFill>
              </a:rPr>
              <a:t>Mathematical expressions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Compute the square of </a:t>
            </a:r>
            <a:r>
              <a:rPr lang="en" sz="2133" b="1" i="1" dirty="0"/>
              <a:t>a</a:t>
            </a:r>
            <a:endParaRPr sz="2133" b="1" i="1" dirty="0"/>
          </a:p>
          <a:p>
            <a:pPr lvl="1" indent="-440256">
              <a:spcBef>
                <a:spcPts val="1600"/>
              </a:spcBef>
              <a:buClr>
                <a:srgbClr val="990000"/>
              </a:buClr>
              <a:buSzPts val="1600"/>
            </a:pPr>
            <a:r>
              <a:rPr lang="en" sz="2133" dirty="0">
                <a:solidFill>
                  <a:srgbClr val="990000"/>
                </a:solidFill>
              </a:rPr>
              <a:t>tmp1 = a ** 2</a:t>
            </a:r>
            <a:endParaRPr sz="2133" dirty="0">
              <a:solidFill>
                <a:srgbClr val="990000"/>
              </a:solidFill>
            </a:endParaRPr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Compute the square of </a:t>
            </a:r>
            <a:r>
              <a:rPr lang="en" sz="2133" b="1" i="1" dirty="0"/>
              <a:t>b</a:t>
            </a:r>
            <a:endParaRPr sz="2133" b="1" i="1" dirty="0"/>
          </a:p>
          <a:p>
            <a:pPr lvl="1" indent="-440256">
              <a:spcBef>
                <a:spcPts val="1600"/>
              </a:spcBef>
              <a:buClr>
                <a:srgbClr val="990000"/>
              </a:buClr>
              <a:buSzPts val="1600"/>
            </a:pPr>
            <a:r>
              <a:rPr lang="en" sz="2133" dirty="0">
                <a:solidFill>
                  <a:srgbClr val="990000"/>
                </a:solidFill>
              </a:rPr>
              <a:t>tmp2 = b ** 2</a:t>
            </a:r>
            <a:endParaRPr sz="2133" dirty="0">
              <a:solidFill>
                <a:srgbClr val="990000"/>
              </a:solidFill>
            </a:endParaRPr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Sum the squares of </a:t>
            </a:r>
            <a:r>
              <a:rPr lang="en" sz="2133" b="1" i="1" dirty="0"/>
              <a:t>a</a:t>
            </a:r>
            <a:r>
              <a:rPr lang="en" sz="2133" dirty="0"/>
              <a:t> and </a:t>
            </a:r>
            <a:r>
              <a:rPr lang="en" sz="2133" b="1" i="1" dirty="0"/>
              <a:t>b</a:t>
            </a:r>
            <a:endParaRPr sz="2133" b="1" i="1" dirty="0"/>
          </a:p>
          <a:p>
            <a:pPr lvl="1" indent="-440256">
              <a:spcBef>
                <a:spcPts val="1600"/>
              </a:spcBef>
              <a:buClr>
                <a:srgbClr val="990000"/>
              </a:buClr>
              <a:buSzPts val="1600"/>
            </a:pPr>
            <a:r>
              <a:rPr lang="en" sz="2133" dirty="0">
                <a:solidFill>
                  <a:srgbClr val="990000"/>
                </a:solidFill>
              </a:rPr>
              <a:t>tmp3 = tmp1 + tmp2</a:t>
            </a:r>
            <a:endParaRPr sz="2133" dirty="0">
              <a:solidFill>
                <a:srgbClr val="990000"/>
              </a:solidFill>
            </a:endParaRPr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Compute </a:t>
            </a:r>
            <a:r>
              <a:rPr lang="en" sz="2133" b="1" i="1" dirty="0"/>
              <a:t>c</a:t>
            </a:r>
            <a:r>
              <a:rPr lang="en" sz="2133" dirty="0"/>
              <a:t> as the square root of the computed sum</a:t>
            </a:r>
            <a:endParaRPr sz="2133" dirty="0"/>
          </a:p>
          <a:p>
            <a:pPr lvl="1" indent="-440256">
              <a:spcBef>
                <a:spcPts val="1600"/>
              </a:spcBef>
              <a:spcAft>
                <a:spcPts val="1600"/>
              </a:spcAft>
              <a:buClr>
                <a:srgbClr val="990000"/>
              </a:buClr>
              <a:buSzPts val="1600"/>
            </a:pPr>
            <a:r>
              <a:rPr lang="en" sz="2133" dirty="0">
                <a:solidFill>
                  <a:srgbClr val="990000"/>
                </a:solidFill>
              </a:rPr>
              <a:t>c = tmp3 ** 0.5</a:t>
            </a:r>
            <a:endParaRPr sz="2133" dirty="0">
              <a:solidFill>
                <a:srgbClr val="990000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00" y="2454505"/>
            <a:ext cx="1098200" cy="1141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7301006" y="1750069"/>
            <a:ext cx="3671794" cy="667081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Power:  x</a:t>
            </a:r>
            <a:r>
              <a:rPr lang="en" sz="2400" b="1" baseline="30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en" sz="24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 is  x ** y</a:t>
            </a:r>
            <a:endParaRPr sz="24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299" y="5689634"/>
            <a:ext cx="1863801" cy="94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3848" y="2676385"/>
            <a:ext cx="3143561" cy="26489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4792-D55B-4599-B22A-E1540C58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88A77-5F18-41E6-87B4-6A61D64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6085" cy="4351338"/>
          </a:xfrm>
        </p:spPr>
        <p:txBody>
          <a:bodyPr>
            <a:normAutofit/>
          </a:bodyPr>
          <a:lstStyle/>
          <a:p>
            <a:r>
              <a:rPr lang="en-US" dirty="0"/>
              <a:t>Why do we call an error a bug?</a:t>
            </a:r>
          </a:p>
          <a:p>
            <a:r>
              <a:rPr lang="en-US" dirty="0"/>
              <a:t>Origin goes back to Grace Hopper </a:t>
            </a:r>
          </a:p>
          <a:p>
            <a:pPr lvl="1"/>
            <a:r>
              <a:rPr lang="en-US" dirty="0"/>
              <a:t>Computer pioneer </a:t>
            </a:r>
          </a:p>
          <a:p>
            <a:pPr lvl="1"/>
            <a:r>
              <a:rPr lang="en-US" dirty="0"/>
              <a:t>US naval officer</a:t>
            </a:r>
          </a:p>
          <a:p>
            <a:r>
              <a:rPr lang="en-US" dirty="0"/>
              <a:t>While working on Mark II computer                   at Harvard University in 1946, she found that a moth had disrupted the electronics and produced errors in the program</a:t>
            </a:r>
          </a:p>
          <a:p>
            <a:r>
              <a:rPr lang="en-US" dirty="0"/>
              <a:t>More info: </a:t>
            </a:r>
            <a:r>
              <a:rPr lang="en-US" dirty="0">
                <a:hlinkClick r:id="rId3"/>
              </a:rPr>
              <a:t>https://ei.cs.vt.edu/~history/Hopper.Danis.html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Log Book With Computer Bug | National Museum of American History">
            <a:extLst>
              <a:ext uri="{FF2B5EF4-FFF2-40B4-BE49-F238E27FC236}">
                <a16:creationId xmlns:a16="http://schemas.microsoft.com/office/drawing/2014/main" id="{EFD7E80E-03FB-435C-9B8F-5C1AEAA8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637" y="608029"/>
            <a:ext cx="4772157" cy="31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4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7DFA-8A19-4CF7-9337-06C24501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71E9-A562-44BF-A9B7-2696ECF91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656"/>
            <a:ext cx="10515600" cy="4351338"/>
          </a:xfrm>
        </p:spPr>
        <p:txBody>
          <a:bodyPr/>
          <a:lstStyle/>
          <a:p>
            <a:r>
              <a:rPr lang="en-US" dirty="0"/>
              <a:t>Programming is done by a human and is error prone</a:t>
            </a:r>
          </a:p>
          <a:p>
            <a:r>
              <a:rPr lang="en-US" dirty="0"/>
              <a:t>Debugging = Process of troubleshooting a computer program and removing errors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The program compiles and runs without an error but result is not as expected</a:t>
            </a:r>
          </a:p>
          <a:p>
            <a:pPr lvl="1"/>
            <a:r>
              <a:rPr lang="en-US" dirty="0"/>
              <a:t>E.g. an adding program that says 2 + 2 = 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5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0C69-DD00-49E9-A061-EC960973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9908-A209-4667-9835-B1CD2A22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challenging</a:t>
            </a:r>
          </a:p>
          <a:p>
            <a:r>
              <a:rPr lang="en-US" dirty="0"/>
              <a:t>Like scientific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hypothesis of problem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 hypothesis by making a change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Analyze the result of change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Accept change or reject change and repeat process</a:t>
            </a:r>
          </a:p>
          <a:p>
            <a:r>
              <a:rPr lang="en-US" dirty="0"/>
              <a:t>We will explore testing and debugging techniques throughout course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04C0-EB25-41CA-BF4F-B308F62F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8B0B7-195C-434F-802F-505BA314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High-level languages</a:t>
            </a:r>
          </a:p>
          <a:p>
            <a:pPr lvl="1"/>
            <a:r>
              <a:rPr lang="en-US" dirty="0"/>
              <a:t>Java, C, C++, C#, Python, Ruby, JavaScript</a:t>
            </a:r>
          </a:p>
          <a:p>
            <a:pPr lvl="1"/>
            <a:r>
              <a:rPr lang="en-US" dirty="0"/>
              <a:t>Combination of keywords and special syntax</a:t>
            </a:r>
          </a:p>
          <a:p>
            <a:pPr lvl="1"/>
            <a:r>
              <a:rPr lang="en-US" dirty="0"/>
              <a:t>Easier for humans to understand, but computer cannot understand</a:t>
            </a:r>
          </a:p>
          <a:p>
            <a:pPr lvl="1"/>
            <a:r>
              <a:rPr lang="en-US" dirty="0"/>
              <a:t>Portable – can run on different computer platforms/architectures with little or no changes</a:t>
            </a:r>
          </a:p>
          <a:p>
            <a:r>
              <a:rPr lang="en-US" dirty="0"/>
              <a:t>Low-level languages</a:t>
            </a:r>
          </a:p>
          <a:p>
            <a:pPr lvl="1"/>
            <a:r>
              <a:rPr lang="en-US" dirty="0"/>
              <a:t>Also called assembly language</a:t>
            </a:r>
          </a:p>
          <a:p>
            <a:pPr lvl="1"/>
            <a:r>
              <a:rPr lang="en-US" dirty="0"/>
              <a:t>High-level languages are translated to low-level languages by an interpreter</a:t>
            </a:r>
          </a:p>
          <a:p>
            <a:pPr lvl="1"/>
            <a:r>
              <a:rPr lang="en-US" dirty="0"/>
              <a:t>Hardware specific</a:t>
            </a:r>
          </a:p>
          <a:p>
            <a:r>
              <a:rPr lang="en-US" dirty="0"/>
              <a:t>Machine language</a:t>
            </a:r>
          </a:p>
          <a:p>
            <a:pPr lvl="1"/>
            <a:r>
              <a:rPr lang="en-US" dirty="0"/>
              <a:t>Binary code (0’s and 1’s)</a:t>
            </a:r>
          </a:p>
          <a:p>
            <a:pPr lvl="1"/>
            <a:r>
              <a:rPr lang="en-US" dirty="0"/>
              <a:t>Low-level language are translated to machine language by an assembler</a:t>
            </a:r>
          </a:p>
          <a:p>
            <a:pPr lvl="1"/>
            <a:r>
              <a:rPr lang="en-US" dirty="0"/>
              <a:t>Hardware specific</a:t>
            </a:r>
          </a:p>
          <a:p>
            <a:pPr lvl="1"/>
            <a:r>
              <a:rPr lang="en-US" dirty="0"/>
              <a:t>Directly understood by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9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B2A9-2E7B-4E6B-B958-CC9D7F2F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1219-AB7B-41F0-B07F-81CE50155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fundamental programming and computer science terminology</a:t>
            </a:r>
          </a:p>
          <a:p>
            <a:r>
              <a:rPr lang="en-US" dirty="0"/>
              <a:t>Explain the basic structure of a Python program</a:t>
            </a:r>
          </a:p>
          <a:p>
            <a:r>
              <a:rPr lang="en-US" dirty="0"/>
              <a:t>Be able to write, compile, execute and debug simple Python programs that print messages to the screen (e.g. “Hello World!”)</a:t>
            </a:r>
          </a:p>
          <a:p>
            <a:r>
              <a:rPr lang="en-US" dirty="0"/>
              <a:t>Assess the basics of the software development process</a:t>
            </a:r>
          </a:p>
          <a:p>
            <a:r>
              <a:rPr lang="en-US" dirty="0"/>
              <a:t>Describe variables and data types</a:t>
            </a:r>
          </a:p>
        </p:txBody>
      </p:sp>
    </p:spTree>
    <p:extLst>
      <p:ext uri="{BB962C8B-B14F-4D97-AF65-F5344CB8AC3E}">
        <p14:creationId xmlns:p14="http://schemas.microsoft.com/office/powerpoint/2010/main" val="237046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8C4B-E633-49F1-8F9D-5469E57C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High-level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BDDC-DBDA-428A-8EC0-67F1410D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execute a program in a high-level language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Interpreter – reads a piece of program written in high-level language and translates to machine language one step at a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Compiler – reads the entire program written in a high-level language and translates completely to machine language, then executes it.</a:t>
            </a:r>
          </a:p>
        </p:txBody>
      </p:sp>
    </p:spTree>
    <p:extLst>
      <p:ext uri="{BB962C8B-B14F-4D97-AF65-F5344CB8AC3E}">
        <p14:creationId xmlns:p14="http://schemas.microsoft.com/office/powerpoint/2010/main" val="343408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51" y="5526873"/>
            <a:ext cx="1129600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251" y="5322506"/>
            <a:ext cx="1129600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352" y="1498906"/>
            <a:ext cx="1673209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436" y="1831790"/>
            <a:ext cx="1673209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2131" y="1414060"/>
            <a:ext cx="847200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51" y="3059440"/>
            <a:ext cx="847200" cy="8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1787017" y="343342"/>
            <a:ext cx="8326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Compiled or Interpreted </a:t>
            </a:r>
            <a:endParaRPr dirty="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5717" y="1616473"/>
            <a:ext cx="8218100" cy="4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7450" y="4944906"/>
            <a:ext cx="1188100" cy="62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0317" y="4206540"/>
            <a:ext cx="1188100" cy="62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2500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Basic Elements of Programs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651567" y="4404833"/>
            <a:ext cx="3610000" cy="1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Complete Information at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648300" y="920967"/>
            <a:ext cx="4912000" cy="1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667" b="1">
                <a:latin typeface="Lato"/>
                <a:ea typeface="Lato"/>
                <a:cs typeface="Lato"/>
                <a:sym typeface="Lato"/>
              </a:rPr>
              <a:t>Appendix A of your Textbook has a quick reference</a:t>
            </a:r>
            <a:endParaRPr sz="2667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321000" y="5614367"/>
            <a:ext cx="4312400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u="sng"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3687356" y="3104293"/>
            <a:ext cx="2826887" cy="2560745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6910" y="243866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Functions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902600" y="1033893"/>
            <a:ext cx="8386800" cy="41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/>
              <a:t>Wrap-up commands (more details in Chapter 6)</a:t>
            </a:r>
            <a:endParaRPr sz="2800" b="1" dirty="0"/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 dirty="0"/>
              <a:t>def</a:t>
            </a:r>
            <a:r>
              <a:rPr lang="en" sz="2133" dirty="0"/>
              <a:t> command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Function name, optionally parameters, and a colon</a:t>
            </a:r>
            <a:endParaRPr sz="2133" dirty="0"/>
          </a:p>
          <a:p>
            <a:pPr lvl="2" indent="-440256">
              <a:spcBef>
                <a:spcPts val="0"/>
              </a:spcBef>
              <a:buSzPts val="1600"/>
            </a:pPr>
            <a:r>
              <a:rPr lang="en" sz="2133" dirty="0"/>
              <a:t>Commands indented</a:t>
            </a:r>
          </a:p>
          <a:p>
            <a:pPr lvl="2" indent="-440256">
              <a:spcBef>
                <a:spcPts val="0"/>
              </a:spcBef>
              <a:buSzPts val="1600"/>
            </a:pPr>
            <a:endParaRPr lang="en" sz="2133" dirty="0"/>
          </a:p>
          <a:p>
            <a:pPr lvl="2" indent="-440256">
              <a:spcBef>
                <a:spcPts val="0"/>
              </a:spcBef>
              <a:buSzPts val="1600"/>
            </a:pPr>
            <a:endParaRPr sz="2133" dirty="0"/>
          </a:p>
          <a:p>
            <a:pPr marL="1828754" indent="0">
              <a:spcBef>
                <a:spcPts val="1600"/>
              </a:spcBef>
              <a:buNone/>
            </a:pPr>
            <a:r>
              <a:rPr lang="en" sz="2133" i="1" dirty="0"/>
              <a:t>def &lt;name&gt;():</a:t>
            </a:r>
            <a:endParaRPr sz="2133" i="1" dirty="0"/>
          </a:p>
          <a:p>
            <a:pPr marL="1828754" indent="0">
              <a:spcBef>
                <a:spcPts val="1600"/>
              </a:spcBef>
              <a:buNone/>
            </a:pPr>
            <a:r>
              <a:rPr lang="en" sz="2133" i="1" dirty="0"/>
              <a:t>	&lt;command&gt;</a:t>
            </a:r>
            <a:endParaRPr sz="2133" i="1" dirty="0"/>
          </a:p>
          <a:p>
            <a:pPr marL="1828754" indent="0">
              <a:spcBef>
                <a:spcPts val="1600"/>
              </a:spcBef>
              <a:buNone/>
            </a:pPr>
            <a:r>
              <a:rPr lang="en" sz="2133" i="1" dirty="0"/>
              <a:t>	&lt;command&gt;</a:t>
            </a:r>
            <a:endParaRPr sz="2133" i="1" dirty="0"/>
          </a:p>
          <a:p>
            <a:pPr marL="1828754" indent="609585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 i="1" dirty="0"/>
              <a:t>	...</a:t>
            </a:r>
            <a:endParaRPr sz="2133" i="1" dirty="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645" y="3732543"/>
            <a:ext cx="3304677" cy="21993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1" name="Google Shape;131;p19"/>
          <p:cNvSpPr txBox="1"/>
          <p:nvPr/>
        </p:nvSpPr>
        <p:spPr>
          <a:xfrm>
            <a:off x="3509144" y="5931876"/>
            <a:ext cx="7891200" cy="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call a function named &lt;name&gt;:     </a:t>
            </a:r>
            <a:r>
              <a:rPr lang="en" sz="2133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&lt;name&gt;()</a:t>
            </a:r>
            <a:endParaRPr sz="2400"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50018" y="264282"/>
            <a:ext cx="8386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Names for Functions </a:t>
            </a:r>
            <a:r>
              <a:rPr lang="en" sz="3200" dirty="0"/>
              <a:t>(and Variables)</a:t>
            </a:r>
            <a:endParaRPr sz="3200"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501372" y="1505718"/>
            <a:ext cx="8113200" cy="50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SzPts val="1600"/>
            </a:pPr>
            <a:r>
              <a:rPr lang="en" sz="2133" dirty="0"/>
              <a:t>Can contain letters, digits and underscore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Can’t start with digits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They are case sensitive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Can’t use reserved words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endParaRPr lang="en" sz="2800" b="1" dirty="0">
              <a:solidFill>
                <a:srgbClr val="CC000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Good Practices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Say what you mean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Not too long, not too short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Avoid built-in functions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Style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Verbs for functions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Nouns for variables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UPPERCASE, UpperCase, lowerCase, and lower_case</a:t>
            </a:r>
            <a:endParaRPr sz="2133" dirty="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934" y="1305532"/>
            <a:ext cx="3675767" cy="424693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625077" y="332200"/>
            <a:ext cx="8306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/>
              <a:t>Function </a:t>
            </a:r>
            <a:r>
              <a:rPr lang="en" sz="3600" i="1" dirty="0"/>
              <a:t>howdy()</a:t>
            </a:r>
            <a:endParaRPr sz="3600" i="1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203200" y="3039000"/>
            <a:ext cx="3110000" cy="34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Open your IDLE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 dirty="0"/>
              <a:t>Create a function</a:t>
            </a:r>
            <a:endParaRPr sz="2133" dirty="0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i="1" dirty="0"/>
              <a:t>def</a:t>
            </a:r>
            <a:endParaRPr sz="2133" i="1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Output a message</a:t>
            </a:r>
            <a:endParaRPr sz="2133" dirty="0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i="1" dirty="0"/>
              <a:t>print()</a:t>
            </a:r>
            <a:endParaRPr sz="2133" i="1" dirty="0"/>
          </a:p>
          <a:p>
            <a:pPr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 dirty="0"/>
              <a:t>Run the function</a:t>
            </a:r>
            <a:endParaRPr sz="2133" dirty="0"/>
          </a:p>
        </p:txBody>
      </p:sp>
      <p:pic>
        <p:nvPicPr>
          <p:cNvPr id="149" name="Google Shape;149;p21" title="nd0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40" y="1402081"/>
            <a:ext cx="731520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524818" y="118872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Reserved Words in Python 3</a:t>
            </a:r>
            <a:endParaRPr dirty="0"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2121877" y="1459119"/>
            <a:ext cx="8239600" cy="48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Never use it as names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 dirty="0"/>
              <a:t>False, None, True, and, not, or</a:t>
            </a:r>
            <a:endParaRPr sz="2133" i="1" dirty="0"/>
          </a:p>
          <a:p>
            <a:pPr indent="-440256">
              <a:buSzPts val="1600"/>
            </a:pPr>
            <a:r>
              <a:rPr lang="en" sz="2133" i="1" dirty="0"/>
              <a:t>if, </a:t>
            </a:r>
            <a:r>
              <a:rPr lang="en" sz="2133" i="1" dirty="0" err="1"/>
              <a:t>elif</a:t>
            </a:r>
            <a:r>
              <a:rPr lang="en" sz="2133" i="1" dirty="0"/>
              <a:t>, else</a:t>
            </a:r>
            <a:endParaRPr sz="2133" i="1" dirty="0"/>
          </a:p>
          <a:p>
            <a:pPr indent="-440256">
              <a:buSzPts val="1600"/>
            </a:pPr>
            <a:r>
              <a:rPr lang="en" sz="2133" i="1" dirty="0"/>
              <a:t>for, in, break, continue, while</a:t>
            </a:r>
            <a:endParaRPr sz="2133" i="1" dirty="0"/>
          </a:p>
          <a:p>
            <a:pPr indent="-440256">
              <a:buSzPts val="1600"/>
            </a:pPr>
            <a:r>
              <a:rPr lang="en" sz="2133" i="1" dirty="0"/>
              <a:t>class, del, is, global, nonlocal, lambda</a:t>
            </a:r>
            <a:endParaRPr sz="2133" i="1" dirty="0"/>
          </a:p>
          <a:p>
            <a:pPr indent="-440256">
              <a:buSzPts val="1600"/>
            </a:pPr>
            <a:r>
              <a:rPr lang="en" sz="2133" i="1" dirty="0"/>
              <a:t>try, except, raise, finally, assert</a:t>
            </a:r>
            <a:endParaRPr sz="2133" i="1" dirty="0"/>
          </a:p>
          <a:p>
            <a:pPr indent="-440256">
              <a:buSzPts val="1600"/>
            </a:pPr>
            <a:r>
              <a:rPr lang="en" sz="2133" i="1" dirty="0"/>
              <a:t>def, from, import, as, with, pass, return, yield</a:t>
            </a:r>
            <a:endParaRPr sz="2133" i="1" dirty="0"/>
          </a:p>
          <a:p>
            <a:pPr marL="0" indent="0">
              <a:spcBef>
                <a:spcPts val="1600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Avoid built-in (common) functions, as such:</a:t>
            </a:r>
            <a:endParaRPr sz="2800" b="1" dirty="0">
              <a:solidFill>
                <a:srgbClr val="CC0000"/>
              </a:solidFill>
            </a:endParaRPr>
          </a:p>
          <a:p>
            <a:pPr marL="685783" marR="744444" indent="0">
              <a:spcBef>
                <a:spcPts val="2133"/>
              </a:spcBef>
              <a:spcAft>
                <a:spcPts val="1600"/>
              </a:spcAft>
              <a:buNone/>
            </a:pPr>
            <a:r>
              <a:rPr lang="en" sz="2133" dirty="0"/>
              <a:t>print(), abs(), round(), min(), max(), list(), sum(), eval(), </a:t>
            </a:r>
            <a:r>
              <a:rPr lang="en" sz="2133" dirty="0" err="1"/>
              <a:t>len</a:t>
            </a:r>
            <a:r>
              <a:rPr lang="en" sz="2133" dirty="0"/>
              <a:t>(), sqrt(), str(), chr(), open(), format(), slice(), input()</a:t>
            </a:r>
            <a:endParaRPr sz="2133" dirty="0"/>
          </a:p>
        </p:txBody>
      </p:sp>
      <p:sp>
        <p:nvSpPr>
          <p:cNvPr id="157" name="Google Shape;157;p22"/>
          <p:cNvSpPr txBox="1"/>
          <p:nvPr/>
        </p:nvSpPr>
        <p:spPr>
          <a:xfrm>
            <a:off x="4290479" y="5965484"/>
            <a:ext cx="7338554" cy="47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Lato"/>
                <a:ea typeface="Lato"/>
                <a:cs typeface="Lato"/>
                <a:sym typeface="Lato"/>
              </a:rPr>
              <a:t>Full list at: https://docs.python.org/3/library/functions.html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434" y="1679267"/>
            <a:ext cx="1428900" cy="152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1563" y="3403850"/>
            <a:ext cx="1540311" cy="152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421280" y="224764"/>
            <a:ext cx="3165981" cy="21198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Expressions </a:t>
            </a:r>
            <a:r>
              <a:rPr lang="en" sz="2133" dirty="0">
                <a:latin typeface="Lato"/>
                <a:ea typeface="Lato"/>
                <a:cs typeface="Lato"/>
                <a:sym typeface="Lato"/>
              </a:rPr>
              <a:t>- Numbers, Strings, and Sequences</a:t>
            </a:r>
            <a:endParaRPr sz="3200" dirty="0"/>
          </a:p>
        </p:txBody>
      </p:sp>
      <p:graphicFrame>
        <p:nvGraphicFramePr>
          <p:cNvPr id="167" name="Google Shape;167;p23"/>
          <p:cNvGraphicFramePr/>
          <p:nvPr>
            <p:extLst>
              <p:ext uri="{D42A27DB-BD31-4B8C-83A1-F6EECF244321}">
                <p14:modId xmlns:p14="http://schemas.microsoft.com/office/powerpoint/2010/main" val="2535145772"/>
              </p:ext>
            </p:extLst>
          </p:nvPr>
        </p:nvGraphicFramePr>
        <p:xfrm>
          <a:off x="3587261" y="137300"/>
          <a:ext cx="8276493" cy="61968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6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Operators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Meaning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b="1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+</a:t>
                      </a:r>
                      <a:endParaRPr sz="24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Addition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Concatenation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2+3 becomes 5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“RW”+”C” becomes “RWC”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1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-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Subtraction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43 - 6 becomes 37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55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*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Product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Replication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 * 6 becomes 24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“ab” * 3 becomes “ababab”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1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/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Division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 / 4 becomes 3.25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5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%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Remainder of the division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13 % 4 becomes 1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1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**</a:t>
                      </a:r>
                      <a:endParaRPr sz="240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Exponentiation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 ** 3 becomes 8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405" y="1196986"/>
            <a:ext cx="23241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463605" y="210679"/>
            <a:ext cx="8386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Expressions</a:t>
            </a:r>
            <a:endParaRPr sz="3200" dirty="0"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1422943" y="1474672"/>
            <a:ext cx="7861200" cy="52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Precedence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Mathematical</a:t>
            </a:r>
            <a:endParaRPr sz="2133" dirty="0"/>
          </a:p>
          <a:p>
            <a:pPr marL="914377" lvl="1" indent="-440256">
              <a:spcBef>
                <a:spcPts val="0"/>
              </a:spcBef>
              <a:buSzPts val="1600"/>
            </a:pPr>
            <a:r>
              <a:rPr lang="en" sz="2133" dirty="0"/>
              <a:t>Power (**) over all</a:t>
            </a:r>
            <a:endParaRPr sz="2133" dirty="0"/>
          </a:p>
          <a:p>
            <a:pPr marL="914377" lvl="1" indent="-440256">
              <a:spcBef>
                <a:spcPts val="0"/>
              </a:spcBef>
              <a:buSzPts val="1600"/>
            </a:pPr>
            <a:r>
              <a:rPr lang="en" sz="2133" dirty="0"/>
              <a:t>Multiplication (*), Division (/), and Remainder (%)</a:t>
            </a:r>
            <a:endParaRPr sz="2133" dirty="0"/>
          </a:p>
          <a:p>
            <a:pPr marL="914377" lvl="1" indent="-440256">
              <a:spcBef>
                <a:spcPts val="0"/>
              </a:spcBef>
              <a:buSzPts val="1600"/>
            </a:pPr>
            <a:r>
              <a:rPr lang="en" sz="2133" dirty="0"/>
              <a:t>Addition (+) and Subtraction (-)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Parenthesis overrule mathematical precedence</a:t>
            </a:r>
            <a:endParaRPr sz="2800" b="1" dirty="0">
              <a:solidFill>
                <a:srgbClr val="CC0000"/>
              </a:solidFill>
            </a:endParaRPr>
          </a:p>
          <a:p>
            <a:pPr marR="1595168" indent="-440256">
              <a:spcBef>
                <a:spcPts val="2133"/>
              </a:spcBef>
              <a:buSzPts val="1600"/>
            </a:pPr>
            <a:r>
              <a:rPr lang="en" sz="2133" dirty="0"/>
              <a:t>How much is         2 + 2 * 5 ** 2                       ?</a:t>
            </a:r>
            <a:endParaRPr sz="2133" dirty="0"/>
          </a:p>
          <a:p>
            <a:pPr marR="1595168" indent="-440256">
              <a:buSzPts val="1600"/>
            </a:pPr>
            <a:r>
              <a:rPr lang="en" sz="2133" dirty="0"/>
              <a:t>How much is         (2 + 2) * 5 ** 2                    ?</a:t>
            </a:r>
            <a:endParaRPr sz="2133" dirty="0"/>
          </a:p>
          <a:p>
            <a:pPr marR="1595168" indent="-440256">
              <a:buSzPts val="1600"/>
            </a:pPr>
            <a:r>
              <a:rPr lang="en" sz="2133" dirty="0"/>
              <a:t>How much is        1 + 6 * 8 / 3 + 4 - 1 - 3    ?</a:t>
            </a:r>
            <a:endParaRPr sz="2133" dirty="0"/>
          </a:p>
          <a:p>
            <a:pPr marR="1595168" indent="-440256">
              <a:buSzPts val="1600"/>
            </a:pPr>
            <a:r>
              <a:rPr lang="en" sz="2133" dirty="0"/>
              <a:t>How much is        “abc” + “de” * 2                  ?</a:t>
            </a:r>
            <a:endParaRPr sz="2133" dirty="0"/>
          </a:p>
          <a:p>
            <a:pPr marR="1595168" indent="-440256">
              <a:buSzPts val="1600"/>
            </a:pPr>
            <a:r>
              <a:rPr lang="en" sz="2133" dirty="0"/>
              <a:t>How much is        15 % 2 * 3                             ?</a:t>
            </a:r>
            <a:endParaRPr sz="2133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7517741" y="4995059"/>
            <a:ext cx="1910000" cy="37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   “abcdede”</a:t>
            </a:r>
            <a:endParaRPr dirty="0"/>
          </a:p>
        </p:txBody>
      </p:sp>
      <p:sp>
        <p:nvSpPr>
          <p:cNvPr id="184" name="Google Shape;184;p25"/>
          <p:cNvSpPr/>
          <p:nvPr/>
        </p:nvSpPr>
        <p:spPr>
          <a:xfrm>
            <a:off x="7517741" y="4620663"/>
            <a:ext cx="1910000" cy="37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          17</a:t>
            </a:r>
            <a:endParaRPr dirty="0"/>
          </a:p>
        </p:txBody>
      </p:sp>
      <p:sp>
        <p:nvSpPr>
          <p:cNvPr id="185" name="Google Shape;185;p25"/>
          <p:cNvSpPr/>
          <p:nvPr/>
        </p:nvSpPr>
        <p:spPr>
          <a:xfrm>
            <a:off x="7517741" y="4264566"/>
            <a:ext cx="1910000" cy="37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         100</a:t>
            </a:r>
            <a:endParaRPr dirty="0"/>
          </a:p>
        </p:txBody>
      </p:sp>
      <p:sp>
        <p:nvSpPr>
          <p:cNvPr id="186" name="Google Shape;186;p25"/>
          <p:cNvSpPr/>
          <p:nvPr/>
        </p:nvSpPr>
        <p:spPr>
          <a:xfrm>
            <a:off x="7517741" y="5369459"/>
            <a:ext cx="1910000" cy="37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           3</a:t>
            </a:r>
            <a:endParaRPr dirty="0"/>
          </a:p>
        </p:txBody>
      </p:sp>
      <p:sp>
        <p:nvSpPr>
          <p:cNvPr id="187" name="Google Shape;187;p25"/>
          <p:cNvSpPr/>
          <p:nvPr/>
        </p:nvSpPr>
        <p:spPr>
          <a:xfrm>
            <a:off x="7517741" y="3890170"/>
            <a:ext cx="1910000" cy="37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          52</a:t>
            </a:r>
            <a:endParaRPr dirty="0"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284" y="823111"/>
            <a:ext cx="23241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2519712" y="212313"/>
            <a:ext cx="8386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Expressions - solution</a:t>
            </a:r>
            <a:endParaRPr sz="3200" dirty="0"/>
          </a:p>
        </p:txBody>
      </p: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1297211" y="1280370"/>
            <a:ext cx="7810000" cy="52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Precedence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Mathematical</a:t>
            </a:r>
            <a:endParaRPr sz="2133" dirty="0"/>
          </a:p>
          <a:p>
            <a:pPr marL="914377" lvl="1" indent="-440256">
              <a:spcBef>
                <a:spcPts val="0"/>
              </a:spcBef>
              <a:buSzPts val="1600"/>
            </a:pPr>
            <a:r>
              <a:rPr lang="en" sz="2133" dirty="0"/>
              <a:t>Power (**) over all</a:t>
            </a:r>
            <a:endParaRPr sz="2133" dirty="0"/>
          </a:p>
          <a:p>
            <a:pPr marL="914377" lvl="1" indent="-440256">
              <a:spcBef>
                <a:spcPts val="0"/>
              </a:spcBef>
              <a:buSzPts val="1600"/>
            </a:pPr>
            <a:r>
              <a:rPr lang="en" sz="2133" dirty="0"/>
              <a:t>Multiplication (*), Division (/), and Remainder (%)</a:t>
            </a:r>
            <a:endParaRPr sz="2133" dirty="0"/>
          </a:p>
          <a:p>
            <a:pPr marL="914377" lvl="1" indent="-440256">
              <a:spcBef>
                <a:spcPts val="0"/>
              </a:spcBef>
              <a:buSzPts val="1600"/>
            </a:pPr>
            <a:r>
              <a:rPr lang="en" sz="2133" dirty="0"/>
              <a:t>Addition (+) and Subtraction (-)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Parenthesis overrule mathematical precedence</a:t>
            </a:r>
            <a:endParaRPr sz="2800" b="1" dirty="0">
              <a:solidFill>
                <a:srgbClr val="CC0000"/>
              </a:solidFill>
            </a:endParaRPr>
          </a:p>
          <a:p>
            <a:pPr marR="139086" indent="-440256">
              <a:spcBef>
                <a:spcPts val="2133"/>
              </a:spcBef>
              <a:buSzPts val="1600"/>
            </a:pPr>
            <a:r>
              <a:rPr lang="en" sz="2133" dirty="0"/>
              <a:t>How much is         2 + 2 * 5 ** 2                       ? </a:t>
            </a:r>
            <a:r>
              <a:rPr lang="en-US" sz="2133" dirty="0"/>
              <a:t>                   </a:t>
            </a:r>
            <a:endParaRPr lang="en-US" sz="2133" dirty="0">
              <a:solidFill>
                <a:schemeClr val="bg1"/>
              </a:solidFill>
            </a:endParaRPr>
          </a:p>
          <a:p>
            <a:pPr marR="139086" indent="-440256">
              <a:buSzPts val="1600"/>
            </a:pPr>
            <a:r>
              <a:rPr lang="en-US" sz="2133" dirty="0"/>
              <a:t>How much is         (2 + 2) * 5 ** 2                    ?                  </a:t>
            </a:r>
            <a:endParaRPr lang="en-US" sz="2133" dirty="0">
              <a:solidFill>
                <a:schemeClr val="bg1"/>
              </a:solidFill>
            </a:endParaRPr>
          </a:p>
          <a:p>
            <a:pPr marR="139086" indent="-440256">
              <a:buSzPts val="1600"/>
            </a:pPr>
            <a:r>
              <a:rPr lang="en" sz="2133" dirty="0"/>
              <a:t>How much is        1 + 6 * 8 / 3 + 4 - 1 - 3    ?                    </a:t>
            </a:r>
            <a:endParaRPr sz="2133" dirty="0">
              <a:solidFill>
                <a:schemeClr val="bg1"/>
              </a:solidFill>
            </a:endParaRPr>
          </a:p>
          <a:p>
            <a:pPr marR="139086" indent="-440256">
              <a:buSzPts val="1600"/>
            </a:pPr>
            <a:r>
              <a:rPr lang="en" sz="2133" dirty="0"/>
              <a:t>How much is        “abc” + “de” * 2                  ? </a:t>
            </a:r>
          </a:p>
          <a:p>
            <a:pPr marR="139086" indent="-440256">
              <a:buSzPts val="1600"/>
            </a:pPr>
            <a:r>
              <a:rPr lang="en" sz="2133" dirty="0"/>
              <a:t>How much is        15 % 2 * 3                             ?                      </a:t>
            </a:r>
          </a:p>
          <a:p>
            <a:pPr marR="139086" lvl="1" indent="-440256">
              <a:buSzPts val="1600"/>
            </a:pPr>
            <a:endParaRPr sz="186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24EE-1BD8-4C62-B084-C4720B2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4E5B-942C-4465-B7A1-1EB1110B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Breaking down a large problem into smaller pieces until simple enough to be performed by instructions provided by computer</a:t>
            </a:r>
          </a:p>
          <a:p>
            <a:r>
              <a:rPr lang="en-US" dirty="0"/>
              <a:t>Sequence of instructions = program</a:t>
            </a:r>
          </a:p>
          <a:p>
            <a:r>
              <a:rPr lang="en-US" dirty="0"/>
              <a:t>Key types of instructions: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Decisions</a:t>
            </a:r>
          </a:p>
          <a:p>
            <a:pPr lvl="1"/>
            <a:r>
              <a:rPr lang="en-US" dirty="0"/>
              <a:t>Repetition</a:t>
            </a:r>
          </a:p>
        </p:txBody>
      </p:sp>
    </p:spTree>
    <p:extLst>
      <p:ext uri="{BB962C8B-B14F-4D97-AF65-F5344CB8AC3E}">
        <p14:creationId xmlns:p14="http://schemas.microsoft.com/office/powerpoint/2010/main" val="4024199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3313200" y="564733"/>
            <a:ext cx="8306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/>
              <a:t>Function </a:t>
            </a:r>
            <a:r>
              <a:rPr lang="en" sz="3600" i="1"/>
              <a:t>doubleOddsTo5()</a:t>
            </a:r>
            <a:endParaRPr sz="3600" i="1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203200" y="3039000"/>
            <a:ext cx="3110000" cy="34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Open your IDLE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/>
              <a:t>Mathematical operations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/>
              <a:t>=   +   -   *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/>
              <a:t>+=</a:t>
            </a:r>
            <a:endParaRPr sz="2133"/>
          </a:p>
          <a:p>
            <a:pPr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/>
              <a:t>Output a message</a:t>
            </a:r>
            <a:endParaRPr sz="2133"/>
          </a:p>
        </p:txBody>
      </p:sp>
      <p:pic>
        <p:nvPicPr>
          <p:cNvPr id="199" name="Google Shape;199;p26" title="nd1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40" y="1402081"/>
            <a:ext cx="7315203" cy="48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5931448" y="4005775"/>
            <a:ext cx="1913552" cy="2003649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27"/>
          <p:cNvSpPr/>
          <p:nvPr/>
        </p:nvSpPr>
        <p:spPr>
          <a:xfrm>
            <a:off x="3500783" y="3994710"/>
            <a:ext cx="1955884" cy="2025092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454479" y="295233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Assign statements</a:t>
            </a:r>
            <a:endParaRPr dirty="0"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1263267" y="1105576"/>
            <a:ext cx="8386800" cy="28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Single variable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&lt;variable&gt; = &lt;expression&gt;</a:t>
            </a:r>
            <a:endParaRPr sz="2133" dirty="0"/>
          </a:p>
          <a:p>
            <a:pPr marL="0" indent="0">
              <a:spcBef>
                <a:spcPts val="1600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Multiple variables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&lt;variable</a:t>
            </a:r>
            <a:r>
              <a:rPr lang="en" sz="2133" i="1" baseline="-25000" dirty="0"/>
              <a:t>1</a:t>
            </a:r>
            <a:r>
              <a:rPr lang="en" sz="2133" dirty="0"/>
              <a:t>, …, variable</a:t>
            </a:r>
            <a:r>
              <a:rPr lang="en" sz="2133" i="1" baseline="-25000" dirty="0"/>
              <a:t>n</a:t>
            </a:r>
            <a:r>
              <a:rPr lang="en" sz="2133" dirty="0"/>
              <a:t>&gt; = &lt;expression</a:t>
            </a:r>
            <a:r>
              <a:rPr lang="en" sz="2133" i="1" baseline="-25000" dirty="0"/>
              <a:t>1</a:t>
            </a:r>
            <a:r>
              <a:rPr lang="en" sz="2133" dirty="0"/>
              <a:t>, …, expression</a:t>
            </a:r>
            <a:r>
              <a:rPr lang="en" sz="2133" i="1" baseline="-25000" dirty="0"/>
              <a:t>n</a:t>
            </a:r>
            <a:r>
              <a:rPr lang="en" sz="2133" dirty="0"/>
              <a:t>&gt;</a:t>
            </a:r>
            <a:endParaRPr sz="2133" dirty="0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068" y="642772"/>
            <a:ext cx="2920233" cy="2082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1C49DD-91F2-45BC-D05C-83EF58F295D6}"/>
              </a:ext>
            </a:extLst>
          </p:cNvPr>
          <p:cNvGrpSpPr/>
          <p:nvPr/>
        </p:nvGrpSpPr>
        <p:grpSpPr>
          <a:xfrm>
            <a:off x="523993" y="4009225"/>
            <a:ext cx="2706228" cy="2300052"/>
            <a:chOff x="2148375" y="4121701"/>
            <a:chExt cx="2706228" cy="2300052"/>
          </a:xfrm>
        </p:grpSpPr>
        <p:sp>
          <p:nvSpPr>
            <p:cNvPr id="207" name="Google Shape;207;p27"/>
            <p:cNvSpPr/>
            <p:nvPr/>
          </p:nvSpPr>
          <p:spPr>
            <a:xfrm>
              <a:off x="2148375" y="4121701"/>
              <a:ext cx="2622102" cy="20002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27"/>
            <p:cNvSpPr txBox="1"/>
            <p:nvPr/>
          </p:nvSpPr>
          <p:spPr>
            <a:xfrm>
              <a:off x="2392245" y="4186353"/>
              <a:ext cx="2462358" cy="22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423323"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x = 4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609585" indent="-423323"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y = 5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609585" indent="-423323"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z = x + y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609585" indent="-423323"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w = x * y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609585" indent="-423323"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print(z, w)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609585"/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9    20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12" name="Google Shape;212;p27"/>
          <p:cNvSpPr txBox="1"/>
          <p:nvPr/>
        </p:nvSpPr>
        <p:spPr>
          <a:xfrm>
            <a:off x="3529064" y="4072724"/>
            <a:ext cx="2374103" cy="220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x = 4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y = 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x = y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y = x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print(x, y)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/>
            <a:r>
              <a:rPr lang="en" dirty="0">
                <a:latin typeface="Lato"/>
                <a:ea typeface="Lato"/>
                <a:cs typeface="Lato"/>
                <a:sym typeface="Lato"/>
              </a:rPr>
              <a:t>5    5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5903167" y="4081038"/>
            <a:ext cx="27560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x = 4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y = 5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x, y = y, x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 indent="-423323"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print(x, y)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609585"/>
            <a:r>
              <a:rPr lang="en" dirty="0">
                <a:latin typeface="Lato"/>
                <a:ea typeface="Lato"/>
                <a:cs typeface="Lato"/>
                <a:sym typeface="Lato"/>
              </a:rPr>
              <a:t>5    4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E6EFF9-4790-9937-3E04-F344CB039D23}"/>
              </a:ext>
            </a:extLst>
          </p:cNvPr>
          <p:cNvGrpSpPr/>
          <p:nvPr/>
        </p:nvGrpSpPr>
        <p:grpSpPr>
          <a:xfrm>
            <a:off x="8487183" y="3957872"/>
            <a:ext cx="2720885" cy="2372130"/>
            <a:chOff x="8688736" y="4234517"/>
            <a:chExt cx="2509117" cy="2090361"/>
          </a:xfrm>
        </p:grpSpPr>
        <p:sp>
          <p:nvSpPr>
            <p:cNvPr id="214" name="Google Shape;214;p27"/>
            <p:cNvSpPr/>
            <p:nvPr/>
          </p:nvSpPr>
          <p:spPr>
            <a:xfrm>
              <a:off x="8755453" y="4234517"/>
              <a:ext cx="2442400" cy="18716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27"/>
            <p:cNvSpPr txBox="1"/>
            <p:nvPr/>
          </p:nvSpPr>
          <p:spPr>
            <a:xfrm>
              <a:off x="8688736" y="4318478"/>
              <a:ext cx="2390000" cy="20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423323">
                <a:buSzPts val="1400"/>
                <a:buFont typeface="Lato"/>
                <a:buChar char="●"/>
              </a:pPr>
              <a:r>
                <a:rPr lang="en" sz="1600" dirty="0">
                  <a:latin typeface="Lato"/>
                  <a:ea typeface="Lato"/>
                  <a:cs typeface="Lato"/>
                  <a:sym typeface="Lato"/>
                </a:rPr>
                <a:t>x, y, z = 0, 0, 0</a:t>
              </a:r>
              <a:endParaRPr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609585" indent="-423323">
                <a:buSzPts val="1400"/>
                <a:buFont typeface="Lato"/>
                <a:buChar char="●"/>
              </a:pPr>
              <a:r>
                <a:rPr lang="en" sz="1600" dirty="0">
                  <a:latin typeface="Lato"/>
                  <a:ea typeface="Lato"/>
                  <a:cs typeface="Lato"/>
                  <a:sym typeface="Lato"/>
                </a:rPr>
                <a:t>x, y, z = \         10, x+5, y+3</a:t>
              </a:r>
              <a:endParaRPr sz="1600" dirty="0">
                <a:latin typeface="Lato"/>
                <a:ea typeface="Lato"/>
                <a:cs typeface="Lato"/>
                <a:sym typeface="Lato"/>
              </a:endParaRPr>
            </a:p>
            <a:p>
              <a:endParaRPr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609585" indent="-423323">
                <a:buSzPts val="1400"/>
                <a:buFont typeface="Lato"/>
                <a:buChar char="●"/>
              </a:pPr>
              <a:r>
                <a:rPr lang="en" sz="1600" dirty="0">
                  <a:latin typeface="Lato"/>
                  <a:ea typeface="Lato"/>
                  <a:cs typeface="Lato"/>
                  <a:sym typeface="Lato"/>
                </a:rPr>
                <a:t>print(x, y, z)</a:t>
              </a:r>
              <a:endParaRPr sz="1600" dirty="0">
                <a:latin typeface="Lato"/>
                <a:ea typeface="Lato"/>
                <a:cs typeface="Lato"/>
                <a:sym typeface="Lato"/>
              </a:endParaRPr>
            </a:p>
            <a:p>
              <a:pPr marL="609585"/>
              <a:r>
                <a:rPr lang="en" sz="1600" dirty="0">
                  <a:latin typeface="Lato"/>
                  <a:ea typeface="Lato"/>
                  <a:cs typeface="Lato"/>
                  <a:sym typeface="Lato"/>
                </a:rPr>
                <a:t>10    5    3</a:t>
              </a:r>
              <a:endParaRPr sz="1600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271556" y="579506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Output statement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2271556" y="1314546"/>
            <a:ext cx="8386800" cy="214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Print command (more details in Chapter 8)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/>
              <a:t>print(&lt;expression&gt;, &lt;expression&gt;, ..., &lt;expression&gt;)</a:t>
            </a:r>
            <a:endParaRPr sz="2133" i="1"/>
          </a:p>
          <a:p>
            <a:pPr indent="-440256">
              <a:buSzPts val="1600"/>
            </a:pPr>
            <a:r>
              <a:rPr lang="en" sz="2133" i="1"/>
              <a:t>print(&lt;expression&gt;, &lt;expression&gt;, ..., &lt;expression&gt;, end=“\n”)</a:t>
            </a:r>
            <a:endParaRPr sz="2133" i="1"/>
          </a:p>
          <a:p>
            <a:pPr indent="-440256">
              <a:buSzPts val="1600"/>
            </a:pPr>
            <a:r>
              <a:rPr lang="en" sz="2133" i="1"/>
              <a:t>print(&lt;expression&gt;, &lt;expression&gt;, ..., &lt;expression&gt;, end=&lt;string&gt;)</a:t>
            </a:r>
            <a:endParaRPr sz="2133"/>
          </a:p>
        </p:txBody>
      </p:sp>
      <p:sp>
        <p:nvSpPr>
          <p:cNvPr id="224" name="Google Shape;224;p28"/>
          <p:cNvSpPr txBox="1"/>
          <p:nvPr/>
        </p:nvSpPr>
        <p:spPr>
          <a:xfrm>
            <a:off x="2283808" y="3429000"/>
            <a:ext cx="8260400" cy="29048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solidFill>
                  <a:schemeClr val="dk2"/>
                </a:solidFill>
              </a:rPr>
              <a:t>&gt;&gt;&gt; print(“The number of Spiderman movies is”, 2+3+2+1)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&gt;&gt;&gt; </a:t>
            </a:r>
            <a:r>
              <a:rPr lang="en" sz="2133">
                <a:solidFill>
                  <a:srgbClr val="1155CC"/>
                </a:solidFill>
              </a:rPr>
              <a:t>The number of Spiderman movies is 8</a:t>
            </a:r>
            <a:endParaRPr sz="2133">
              <a:solidFill>
                <a:srgbClr val="1155CC"/>
              </a:solidFill>
            </a:endParaRPr>
          </a:p>
          <a:p>
            <a:pPr>
              <a:spcBef>
                <a:spcPts val="2800"/>
              </a:spcBef>
            </a:pPr>
            <a:r>
              <a:rPr lang="en" sz="2133">
                <a:solidFill>
                  <a:schemeClr val="dk2"/>
                </a:solidFill>
              </a:rPr>
              <a:t>&gt;&gt;&gt; def printSpiderman_movies():</a:t>
            </a:r>
            <a:endParaRPr sz="2133">
              <a:solidFill>
                <a:schemeClr val="dk2"/>
              </a:solidFill>
            </a:endParaRPr>
          </a:p>
          <a:p>
            <a:pPr marL="609585" indent="609585"/>
            <a:r>
              <a:rPr lang="en" sz="2133">
                <a:solidFill>
                  <a:schemeClr val="dk2"/>
                </a:solidFill>
              </a:rPr>
              <a:t>print(“The number of Spiderman movies is”, end=“ ”)</a:t>
            </a:r>
            <a:endParaRPr sz="2133">
              <a:solidFill>
                <a:schemeClr val="dk2"/>
              </a:solidFill>
            </a:endParaRPr>
          </a:p>
          <a:p>
            <a:pPr marL="609585" indent="609585"/>
            <a:r>
              <a:rPr lang="en" sz="2133">
                <a:solidFill>
                  <a:schemeClr val="dk2"/>
                </a:solidFill>
              </a:rPr>
              <a:t>print(2+3+2+1)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&gt;&gt;&gt; printSpiderman_movies()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&gt;&gt;&gt; </a:t>
            </a:r>
            <a:r>
              <a:rPr lang="en" sz="2133">
                <a:solidFill>
                  <a:srgbClr val="1155CC"/>
                </a:solidFill>
              </a:rPr>
              <a:t>The number of Spiderman movies is 8</a:t>
            </a:r>
            <a:endParaRPr sz="2133">
              <a:solidFill>
                <a:srgbClr val="1155CC"/>
              </a:solidFill>
            </a:endParaRPr>
          </a:p>
          <a:p>
            <a:pPr>
              <a:lnSpc>
                <a:spcPct val="115000"/>
              </a:lnSpc>
              <a:spcAft>
                <a:spcPts val="2800"/>
              </a:spcAft>
            </a:pPr>
            <a:endParaRPr sz="2133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2259833" y="422777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Input statements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2259833" y="1157805"/>
            <a:ext cx="3711200" cy="209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Input command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/>
              <a:t>input(&lt;string&gt;)</a:t>
            </a:r>
            <a:endParaRPr sz="2133" i="1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It returns a string</a:t>
            </a:r>
            <a:endParaRPr sz="2133" i="1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/>
          </a:p>
        </p:txBody>
      </p:sp>
      <p:sp>
        <p:nvSpPr>
          <p:cNvPr id="233" name="Google Shape;233;p29"/>
          <p:cNvSpPr txBox="1"/>
          <p:nvPr/>
        </p:nvSpPr>
        <p:spPr>
          <a:xfrm>
            <a:off x="1509762" y="2813538"/>
            <a:ext cx="8956005" cy="3203384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dirty="0">
                <a:solidFill>
                  <a:schemeClr val="dk2"/>
                </a:solidFill>
              </a:rPr>
              <a:t>&gt;&gt;&gt; myString = input(“Enter your name: ”)</a:t>
            </a:r>
            <a:endParaRPr sz="2133" dirty="0">
              <a:solidFill>
                <a:schemeClr val="dk2"/>
              </a:solidFill>
            </a:endParaRPr>
          </a:p>
          <a:p>
            <a:r>
              <a:rPr lang="en" sz="2133" dirty="0">
                <a:solidFill>
                  <a:schemeClr val="dk2"/>
                </a:solidFill>
              </a:rPr>
              <a:t>&gt;&gt;&gt; </a:t>
            </a:r>
            <a:r>
              <a:rPr lang="en" sz="2133" dirty="0">
                <a:solidFill>
                  <a:srgbClr val="1155CC"/>
                </a:solidFill>
              </a:rPr>
              <a:t>Enter your name: </a:t>
            </a:r>
            <a:r>
              <a:rPr lang="en" sz="2133" dirty="0">
                <a:solidFill>
                  <a:srgbClr val="274E13"/>
                </a:solidFill>
              </a:rPr>
              <a:t>John Smith</a:t>
            </a:r>
            <a:endParaRPr sz="2133" dirty="0"/>
          </a:p>
          <a:p>
            <a:pPr>
              <a:spcBef>
                <a:spcPts val="2800"/>
              </a:spcBef>
            </a:pPr>
            <a:r>
              <a:rPr lang="en" sz="2133" dirty="0">
                <a:solidFill>
                  <a:schemeClr val="dk2"/>
                </a:solidFill>
              </a:rPr>
              <a:t>&gt;&gt;&gt; myNumber = eval(input(“Enter your age: ”))</a:t>
            </a:r>
            <a:endParaRPr sz="2133" dirty="0">
              <a:solidFill>
                <a:schemeClr val="dk2"/>
              </a:solidFill>
            </a:endParaRPr>
          </a:p>
          <a:p>
            <a:r>
              <a:rPr lang="en" sz="2133" dirty="0">
                <a:solidFill>
                  <a:schemeClr val="dk2"/>
                </a:solidFill>
              </a:rPr>
              <a:t>&gt;&gt;&gt; </a:t>
            </a:r>
            <a:r>
              <a:rPr lang="en" sz="2133" dirty="0">
                <a:solidFill>
                  <a:srgbClr val="1155CC"/>
                </a:solidFill>
              </a:rPr>
              <a:t>Enter your age: </a:t>
            </a:r>
            <a:r>
              <a:rPr lang="en" sz="2133" dirty="0">
                <a:solidFill>
                  <a:srgbClr val="274E13"/>
                </a:solidFill>
              </a:rPr>
              <a:t>55</a:t>
            </a:r>
            <a:endParaRPr sz="2133" dirty="0">
              <a:solidFill>
                <a:schemeClr val="dk2"/>
              </a:solidFill>
            </a:endParaRPr>
          </a:p>
          <a:p>
            <a:pPr>
              <a:spcBef>
                <a:spcPts val="2800"/>
              </a:spcBef>
            </a:pPr>
            <a:r>
              <a:rPr lang="en" sz="2133" dirty="0">
                <a:solidFill>
                  <a:schemeClr val="dk2"/>
                </a:solidFill>
              </a:rPr>
              <a:t>&gt;&gt;&gt; myNumber = eval(input(“Enter your age: ”))</a:t>
            </a:r>
            <a:endParaRPr sz="2133" dirty="0">
              <a:solidFill>
                <a:schemeClr val="dk2"/>
              </a:solidFill>
            </a:endParaRPr>
          </a:p>
          <a:p>
            <a:r>
              <a:rPr lang="en" sz="2133" dirty="0">
                <a:solidFill>
                  <a:schemeClr val="dk2"/>
                </a:solidFill>
              </a:rPr>
              <a:t>&gt;&gt;&gt; </a:t>
            </a:r>
            <a:r>
              <a:rPr lang="en" sz="2133" dirty="0">
                <a:solidFill>
                  <a:srgbClr val="1155CC"/>
                </a:solidFill>
              </a:rPr>
              <a:t>Enter your age: </a:t>
            </a:r>
            <a:r>
              <a:rPr lang="en" sz="2133" dirty="0">
                <a:solidFill>
                  <a:srgbClr val="274E13"/>
                </a:solidFill>
              </a:rPr>
              <a:t>2019-1964</a:t>
            </a:r>
            <a:endParaRPr sz="2133" dirty="0">
              <a:solidFill>
                <a:schemeClr val="dk2"/>
              </a:solidFill>
            </a:endParaRPr>
          </a:p>
          <a:p>
            <a:pPr>
              <a:spcBef>
                <a:spcPts val="2800"/>
              </a:spcBef>
            </a:pPr>
            <a:endParaRPr sz="2133" dirty="0"/>
          </a:p>
          <a:p>
            <a:pPr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</a:pPr>
            <a:endParaRPr sz="2133" dirty="0">
              <a:solidFill>
                <a:schemeClr val="dk2"/>
              </a:solidFill>
            </a:endParaRPr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6338567" y="1157805"/>
            <a:ext cx="4127200" cy="209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Eval command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/>
              <a:t>eval(&lt;string&gt;)</a:t>
            </a:r>
            <a:endParaRPr sz="2133" i="1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It returns a number</a:t>
            </a:r>
            <a:endParaRPr sz="2133" i="1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/>
          </a:p>
        </p:txBody>
      </p:sp>
      <p:sp>
        <p:nvSpPr>
          <p:cNvPr id="235" name="Google Shape;235;p29"/>
          <p:cNvSpPr txBox="1"/>
          <p:nvPr/>
        </p:nvSpPr>
        <p:spPr>
          <a:xfrm>
            <a:off x="6096000" y="3338166"/>
            <a:ext cx="4276938" cy="542902"/>
          </a:xfrm>
          <a:prstGeom prst="rect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myString = “John Smith”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921993" y="4285665"/>
            <a:ext cx="3435600" cy="539200"/>
          </a:xfrm>
          <a:prstGeom prst="rect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myNumber = 55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921993" y="5410421"/>
            <a:ext cx="3435600" cy="539200"/>
          </a:xfrm>
          <a:prstGeom prst="rect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myNumber = 55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1854747" y="448194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Definite Loops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1884695" y="1024944"/>
            <a:ext cx="8260400" cy="1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i="1">
                <a:solidFill>
                  <a:srgbClr val="CC0000"/>
                </a:solidFill>
              </a:rPr>
              <a:t>for</a:t>
            </a:r>
            <a:r>
              <a:rPr lang="en" sz="2800" b="1">
                <a:solidFill>
                  <a:srgbClr val="CC0000"/>
                </a:solidFill>
              </a:rPr>
              <a:t> loop (more details in Chapters 5 and 8)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/>
              <a:t>for &lt;variable&gt; in &lt;sequence&gt;:</a:t>
            </a:r>
            <a:endParaRPr sz="2133" i="1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i="1"/>
              <a:t>&lt;body&gt;</a:t>
            </a:r>
            <a:endParaRPr sz="2133" i="1"/>
          </a:p>
          <a:p>
            <a:pPr marR="5130228" indent="-440256">
              <a:buSzPts val="1600"/>
            </a:pPr>
            <a:r>
              <a:rPr lang="en" sz="2133"/>
              <a:t>A repetitive action executing the </a:t>
            </a:r>
            <a:r>
              <a:rPr lang="en" sz="2133" i="1"/>
              <a:t>&lt;body&gt;</a:t>
            </a:r>
            <a:r>
              <a:rPr lang="en" sz="2133"/>
              <a:t> iteratively</a:t>
            </a:r>
            <a:endParaRPr sz="21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/>
          </a:p>
        </p:txBody>
      </p:sp>
      <p:sp>
        <p:nvSpPr>
          <p:cNvPr id="246" name="Google Shape;246;p30"/>
          <p:cNvSpPr txBox="1"/>
          <p:nvPr/>
        </p:nvSpPr>
        <p:spPr>
          <a:xfrm>
            <a:off x="2246695" y="3855796"/>
            <a:ext cx="4477600" cy="23544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solidFill>
                  <a:schemeClr val="dk2"/>
                </a:solidFill>
              </a:rPr>
              <a:t>&gt;&gt;&gt; for i in [1,3,5]: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	   print(“double of”, i, “is”, i*2)</a:t>
            </a:r>
            <a:endParaRPr sz="2133">
              <a:solidFill>
                <a:schemeClr val="dk2"/>
              </a:solidFill>
            </a:endParaRPr>
          </a:p>
          <a:p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&gt;&gt;&gt; </a:t>
            </a:r>
            <a:r>
              <a:rPr lang="en" sz="2133">
                <a:solidFill>
                  <a:srgbClr val="1155CC"/>
                </a:solidFill>
              </a:rPr>
              <a:t>double of 1 is 2</a:t>
            </a:r>
            <a:endParaRPr sz="2133">
              <a:solidFill>
                <a:srgbClr val="1155CC"/>
              </a:solidFill>
            </a:endParaRPr>
          </a:p>
          <a:p>
            <a:r>
              <a:rPr lang="en" sz="2133">
                <a:solidFill>
                  <a:srgbClr val="1155CC"/>
                </a:solidFill>
              </a:rPr>
              <a:t>       double of 3 is 6</a:t>
            </a:r>
            <a:endParaRPr sz="2133">
              <a:solidFill>
                <a:srgbClr val="1155CC"/>
              </a:solidFill>
            </a:endParaRPr>
          </a:p>
          <a:p>
            <a:r>
              <a:rPr lang="en" sz="2133">
                <a:solidFill>
                  <a:srgbClr val="1155CC"/>
                </a:solidFill>
              </a:rPr>
              <a:t>       double of 5 is 10</a:t>
            </a:r>
            <a:endParaRPr sz="2133">
              <a:solidFill>
                <a:srgbClr val="1155CC"/>
              </a:solidFill>
            </a:endParaRPr>
          </a:p>
          <a:p>
            <a:pPr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</a:pPr>
            <a:endParaRPr sz="2133">
              <a:solidFill>
                <a:schemeClr val="dk2"/>
              </a:solidFill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029" y="2384077"/>
            <a:ext cx="5302733" cy="1772667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78" y="4495378"/>
            <a:ext cx="3467168" cy="150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3313200" y="564733"/>
            <a:ext cx="8306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/>
              <a:t>Function </a:t>
            </a:r>
            <a:r>
              <a:rPr lang="en" sz="3600" i="1"/>
              <a:t>doubleOddsTo5()</a:t>
            </a:r>
            <a:r>
              <a:rPr lang="en" sz="3600"/>
              <a:t>version 2</a:t>
            </a:r>
            <a:endParaRPr sz="3600"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203200" y="3039000"/>
            <a:ext cx="3110000" cy="34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Open your IDLE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/>
              <a:t>A for loop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/>
              <a:t>A sequence</a:t>
            </a:r>
            <a:endParaRPr sz="2133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/>
              <a:t>Mathematical operations</a:t>
            </a:r>
            <a:endParaRPr sz="2133"/>
          </a:p>
          <a:p>
            <a:pPr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/>
              <a:t>Output a message</a:t>
            </a:r>
            <a:endParaRPr sz="2133"/>
          </a:p>
        </p:txBody>
      </p:sp>
      <p:pic>
        <p:nvPicPr>
          <p:cNvPr id="257" name="Google Shape;257;p31" title="nd1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40" y="1402081"/>
            <a:ext cx="7315203" cy="48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876510" y="249233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Basic Conditions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1767464" y="1509498"/>
            <a:ext cx="7798800" cy="24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i="1">
                <a:solidFill>
                  <a:srgbClr val="CC0000"/>
                </a:solidFill>
              </a:rPr>
              <a:t>if-else</a:t>
            </a:r>
            <a:r>
              <a:rPr lang="en" sz="2800" b="1">
                <a:solidFill>
                  <a:srgbClr val="CC0000"/>
                </a:solidFill>
              </a:rPr>
              <a:t> command  (more details in Chapter 7)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i="1"/>
              <a:t>if &lt;condition&gt;:</a:t>
            </a:r>
            <a:endParaRPr sz="2133" i="1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i="1"/>
              <a:t>&lt;body&gt;</a:t>
            </a:r>
            <a:endParaRPr sz="2133" i="1"/>
          </a:p>
          <a:p>
            <a:pPr indent="-440256">
              <a:buSzPts val="1600"/>
            </a:pPr>
            <a:r>
              <a:rPr lang="en" sz="2133"/>
              <a:t>else:</a:t>
            </a:r>
            <a:endParaRPr sz="2133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i="1"/>
              <a:t>&lt;body&gt;</a:t>
            </a:r>
            <a:r>
              <a:rPr lang="en" sz="2133"/>
              <a:t> </a:t>
            </a:r>
            <a:endParaRPr sz="2133"/>
          </a:p>
        </p:txBody>
      </p:sp>
      <p:sp>
        <p:nvSpPr>
          <p:cNvPr id="265" name="Google Shape;265;p32"/>
          <p:cNvSpPr txBox="1"/>
          <p:nvPr/>
        </p:nvSpPr>
        <p:spPr>
          <a:xfrm>
            <a:off x="4536831" y="2380898"/>
            <a:ext cx="5325600" cy="36984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solidFill>
                  <a:schemeClr val="dk2"/>
                </a:solidFill>
              </a:rPr>
              <a:t>&gt;&gt;&gt; n = eval(input(“Enter the number: ”))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&gt;&gt;&gt; if (n &gt;= 0):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	   print(n, “is non negative”)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       else:</a:t>
            </a:r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	   print(n, “is negative”)</a:t>
            </a:r>
            <a:endParaRPr sz="2133">
              <a:solidFill>
                <a:schemeClr val="dk2"/>
              </a:solidFill>
            </a:endParaRPr>
          </a:p>
          <a:p>
            <a:endParaRPr sz="2133">
              <a:solidFill>
                <a:schemeClr val="dk2"/>
              </a:solidFill>
            </a:endParaRPr>
          </a:p>
          <a:p>
            <a:r>
              <a:rPr lang="en" sz="2133">
                <a:solidFill>
                  <a:schemeClr val="dk2"/>
                </a:solidFill>
              </a:rPr>
              <a:t>&gt;&gt;&gt; </a:t>
            </a:r>
            <a:r>
              <a:rPr lang="en" sz="2133">
                <a:solidFill>
                  <a:srgbClr val="1155CC"/>
                </a:solidFill>
              </a:rPr>
              <a:t>Enter the number: </a:t>
            </a:r>
            <a:r>
              <a:rPr lang="en" sz="2133">
                <a:solidFill>
                  <a:srgbClr val="274E13"/>
                </a:solidFill>
              </a:rPr>
              <a:t>23</a:t>
            </a:r>
            <a:endParaRPr sz="2133">
              <a:solidFill>
                <a:srgbClr val="274E13"/>
              </a:solidFill>
            </a:endParaRPr>
          </a:p>
          <a:p>
            <a:r>
              <a:rPr lang="en" sz="2133">
                <a:solidFill>
                  <a:srgbClr val="274E13"/>
                </a:solidFill>
              </a:rPr>
              <a:t>	</a:t>
            </a:r>
            <a:r>
              <a:rPr lang="en" sz="2133">
                <a:solidFill>
                  <a:srgbClr val="1155CC"/>
                </a:solidFill>
              </a:rPr>
              <a:t>23 is non negative</a:t>
            </a:r>
            <a:endParaRPr sz="2133">
              <a:solidFill>
                <a:srgbClr val="1155CC"/>
              </a:solidFill>
            </a:endParaRPr>
          </a:p>
          <a:p>
            <a:pPr>
              <a:spcBef>
                <a:spcPts val="1333"/>
              </a:spcBef>
            </a:pPr>
            <a:r>
              <a:rPr lang="en" sz="2133">
                <a:solidFill>
                  <a:schemeClr val="dk2"/>
                </a:solidFill>
              </a:rPr>
              <a:t>&gt;&gt;&gt; </a:t>
            </a:r>
            <a:r>
              <a:rPr lang="en" sz="2133">
                <a:solidFill>
                  <a:srgbClr val="1155CC"/>
                </a:solidFill>
              </a:rPr>
              <a:t>Enter the number: </a:t>
            </a:r>
            <a:r>
              <a:rPr lang="en" sz="2133">
                <a:solidFill>
                  <a:srgbClr val="274E13"/>
                </a:solidFill>
              </a:rPr>
              <a:t>-18</a:t>
            </a:r>
            <a:endParaRPr sz="2133">
              <a:solidFill>
                <a:srgbClr val="274E13"/>
              </a:solidFill>
            </a:endParaRPr>
          </a:p>
          <a:p>
            <a:r>
              <a:rPr lang="en" sz="2133">
                <a:solidFill>
                  <a:srgbClr val="274E13"/>
                </a:solidFill>
              </a:rPr>
              <a:t>	</a:t>
            </a:r>
            <a:r>
              <a:rPr lang="en" sz="2133">
                <a:solidFill>
                  <a:srgbClr val="1155CC"/>
                </a:solidFill>
              </a:rPr>
              <a:t>-18 is negative</a:t>
            </a:r>
            <a:endParaRPr sz="2133">
              <a:solidFill>
                <a:srgbClr val="1155CC"/>
              </a:solidFill>
            </a:endParaRPr>
          </a:p>
          <a:p>
            <a:pPr>
              <a:lnSpc>
                <a:spcPct val="115000"/>
              </a:lnSpc>
              <a:spcAft>
                <a:spcPts val="2800"/>
              </a:spcAft>
            </a:pPr>
            <a:endParaRPr sz="2133">
              <a:solidFill>
                <a:schemeClr val="dk2"/>
              </a:solidFill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798" y="3905672"/>
            <a:ext cx="2198667" cy="227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3313200" y="564733"/>
            <a:ext cx="8306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/>
              <a:t>Function </a:t>
            </a:r>
            <a:r>
              <a:rPr lang="en" sz="3600" i="1"/>
              <a:t>odd_even()</a:t>
            </a:r>
            <a:endParaRPr sz="3600" i="1"/>
          </a:p>
        </p:txBody>
      </p:sp>
      <p:sp>
        <p:nvSpPr>
          <p:cNvPr id="274" name="Google Shape;274;p33"/>
          <p:cNvSpPr txBox="1">
            <a:spLocks noGrp="1"/>
          </p:cNvSpPr>
          <p:nvPr>
            <p:ph type="body" idx="1"/>
          </p:nvPr>
        </p:nvSpPr>
        <p:spPr>
          <a:xfrm>
            <a:off x="203200" y="3009052"/>
            <a:ext cx="3110000" cy="34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Open your IDLE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/>
              <a:t>Input statement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i="1"/>
              <a:t>input</a:t>
            </a:r>
            <a:r>
              <a:rPr lang="en" sz="2133"/>
              <a:t> and </a:t>
            </a:r>
            <a:r>
              <a:rPr lang="en" sz="2133" i="1"/>
              <a:t>eval</a:t>
            </a:r>
            <a:endParaRPr sz="2133" i="1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/>
              <a:t>Basic condition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i="1"/>
              <a:t>if</a:t>
            </a:r>
            <a:r>
              <a:rPr lang="en" sz="2133"/>
              <a:t> - </a:t>
            </a:r>
            <a:r>
              <a:rPr lang="en" sz="2133" i="1"/>
              <a:t>else</a:t>
            </a:r>
            <a:endParaRPr sz="2133"/>
          </a:p>
          <a:p>
            <a:pPr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/>
              <a:t>Output statement</a:t>
            </a:r>
            <a:endParaRPr sz="2133"/>
          </a:p>
        </p:txBody>
      </p:sp>
      <p:pic>
        <p:nvPicPr>
          <p:cNvPr id="275" name="Google Shape;275;p33" title="nd2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40" y="1402080"/>
            <a:ext cx="73152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93619" y="919648"/>
            <a:ext cx="110624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Software</a:t>
            </a:r>
            <a:endParaRPr dirty="0">
              <a:solidFill>
                <a:schemeClr val="tx1"/>
              </a:solidFill>
            </a:endParaRPr>
          </a:p>
          <a:p>
            <a:r>
              <a:rPr lang="en" dirty="0">
                <a:solidFill>
                  <a:schemeClr val="tx1"/>
                </a:solidFill>
              </a:rPr>
              <a:t>Development Process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5041557" y="3393109"/>
            <a:ext cx="6506452" cy="168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Rien ne sert de courir si l'on n'est pas pressé.</a:t>
            </a:r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”</a:t>
            </a:r>
            <a:endParaRPr sz="3200" b="1" dirty="0">
              <a:latin typeface="Lato"/>
              <a:ea typeface="Lato"/>
              <a:cs typeface="Lato"/>
              <a:sym typeface="Lato"/>
            </a:endParaRPr>
          </a:p>
          <a:p>
            <a:pPr algn="r"/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Pierre Dac</a:t>
            </a:r>
            <a:endParaRPr sz="2533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3727321" y="5585253"/>
            <a:ext cx="7820688" cy="35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(There's no point in running if you're not in a hurry.)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1767464" y="345937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Software Development Process</a:t>
            </a: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1767464" y="1093546"/>
            <a:ext cx="7140000" cy="41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Six steps (more details in Chapter 9 and 12)</a:t>
            </a:r>
            <a:endParaRPr sz="2800" b="1">
              <a:solidFill>
                <a:srgbClr val="CC0000"/>
              </a:solidFill>
            </a:endParaRPr>
          </a:p>
          <a:p>
            <a:pPr marL="1219170" indent="-440256">
              <a:spcBef>
                <a:spcPts val="2133"/>
              </a:spcBef>
              <a:buSzPts val="1600"/>
            </a:pPr>
            <a:r>
              <a:rPr lang="en" sz="2133"/>
              <a:t>Analyze the problem</a:t>
            </a:r>
            <a:endParaRPr sz="2133"/>
          </a:p>
          <a:p>
            <a:pPr marL="1219170" indent="-440256">
              <a:spcBef>
                <a:spcPts val="1333"/>
              </a:spcBef>
              <a:buSzPts val="1600"/>
            </a:pPr>
            <a:r>
              <a:rPr lang="en" sz="2133"/>
              <a:t>Determine specifications</a:t>
            </a:r>
            <a:endParaRPr sz="2133"/>
          </a:p>
          <a:p>
            <a:pPr marL="1219170" indent="-440256">
              <a:spcBef>
                <a:spcPts val="1333"/>
              </a:spcBef>
              <a:buSzPts val="1600"/>
            </a:pPr>
            <a:r>
              <a:rPr lang="en" sz="2133"/>
              <a:t>Create a design</a:t>
            </a:r>
            <a:endParaRPr sz="2133"/>
          </a:p>
          <a:p>
            <a:pPr marL="1219170" indent="-440256">
              <a:spcBef>
                <a:spcPts val="1333"/>
              </a:spcBef>
              <a:buSzPts val="1600"/>
            </a:pPr>
            <a:r>
              <a:rPr lang="en" sz="2133" b="1"/>
              <a:t>Implement the design</a:t>
            </a:r>
            <a:endParaRPr sz="2133" b="1"/>
          </a:p>
          <a:p>
            <a:pPr marL="1219170" indent="-440256">
              <a:spcBef>
                <a:spcPts val="1333"/>
              </a:spcBef>
              <a:buSzPts val="1600"/>
            </a:pPr>
            <a:r>
              <a:rPr lang="en" sz="2133" b="1"/>
              <a:t>Test/Debug the program</a:t>
            </a:r>
            <a:endParaRPr sz="2133" b="1"/>
          </a:p>
          <a:p>
            <a:pPr marL="1219170"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/>
              <a:t>Maintain the program</a:t>
            </a:r>
            <a:endParaRPr sz="2133"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652" y="2090351"/>
            <a:ext cx="3881012" cy="2911332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806" y="1690833"/>
            <a:ext cx="969867" cy="323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74407" y="3594165"/>
            <a:ext cx="478667" cy="9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1883222" y="5499379"/>
            <a:ext cx="7891200" cy="6140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21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Now with me: two examples - Later on your own: Sec. 2.7 </a:t>
            </a:r>
            <a:endParaRPr sz="24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832" y="5423452"/>
            <a:ext cx="638503" cy="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9212" y="5474482"/>
            <a:ext cx="638503" cy="66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-387700" y="2292501"/>
            <a:ext cx="110624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The Universal Machine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446005" y="4382579"/>
            <a:ext cx="9094657" cy="138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667" b="1" i="1" dirty="0">
                <a:latin typeface="Lato"/>
                <a:ea typeface="Lato"/>
                <a:cs typeface="Lato"/>
                <a:sym typeface="Lato"/>
              </a:rPr>
              <a:t>“The idea behind digital computers may be explained by saying that these machines are intended to carry out any operations which could be done by a human computer.”</a:t>
            </a:r>
            <a:endParaRPr sz="2667" b="1" dirty="0">
              <a:latin typeface="Lato"/>
              <a:ea typeface="Lato"/>
              <a:cs typeface="Lato"/>
              <a:sym typeface="Lato"/>
            </a:endParaRPr>
          </a:p>
          <a:p>
            <a:pPr algn="r"/>
            <a:endParaRPr sz="2667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382367" y="643200"/>
            <a:ext cx="9158295" cy="1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667" b="1" i="1" dirty="0">
                <a:latin typeface="Lato"/>
                <a:ea typeface="Lato"/>
                <a:cs typeface="Lato"/>
                <a:sym typeface="Lato"/>
              </a:rPr>
              <a:t>“If people do not believe that mathematics is simple, it is only because they do not realize how complicated life is.”</a:t>
            </a:r>
            <a:endParaRPr sz="2667" b="1" dirty="0">
              <a:latin typeface="Lato"/>
              <a:ea typeface="Lato"/>
              <a:cs typeface="Lato"/>
              <a:sym typeface="Lato"/>
            </a:endParaRPr>
          </a:p>
          <a:p>
            <a:pPr algn="r"/>
            <a:endParaRPr sz="2667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462" y="5805272"/>
            <a:ext cx="3360200" cy="81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667" y="1841591"/>
            <a:ext cx="3360200" cy="68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728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1427495" y="629991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Temperature Converter Example</a:t>
            </a:r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body" idx="1"/>
          </p:nvPr>
        </p:nvSpPr>
        <p:spPr>
          <a:xfrm>
            <a:off x="1529095" y="1377600"/>
            <a:ext cx="8476000" cy="41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Create a program that converts F</a:t>
            </a:r>
            <a:r>
              <a:rPr lang="en" sz="2800" b="1" baseline="30000" dirty="0">
                <a:solidFill>
                  <a:srgbClr val="CC0000"/>
                </a:solidFill>
              </a:rPr>
              <a:t>0</a:t>
            </a:r>
            <a:r>
              <a:rPr lang="en" sz="2800" b="1" dirty="0">
                <a:solidFill>
                  <a:srgbClr val="CC0000"/>
                </a:solidFill>
              </a:rPr>
              <a:t> to C</a:t>
            </a:r>
            <a:r>
              <a:rPr lang="en" sz="2800" b="1" baseline="30000" dirty="0">
                <a:solidFill>
                  <a:srgbClr val="CC0000"/>
                </a:solidFill>
              </a:rPr>
              <a:t>0</a:t>
            </a:r>
            <a:endParaRPr sz="2800" b="1" baseline="30000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Analyze the problem	- I know Fahrenheit and Celsius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Determine specifications	- The formula 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endParaRPr lang="en"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Create a design		- Input F</a:t>
            </a:r>
            <a:r>
              <a:rPr lang="en" sz="2133" baseline="30000" dirty="0"/>
              <a:t>0</a:t>
            </a:r>
            <a:r>
              <a:rPr lang="en" sz="2133" dirty="0"/>
              <a:t>, compute value, output C</a:t>
            </a:r>
            <a:r>
              <a:rPr lang="en" sz="2133" baseline="30000" dirty="0"/>
              <a:t>0</a:t>
            </a:r>
            <a:r>
              <a:rPr lang="en" sz="2133" dirty="0"/>
              <a:t> 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Implement the design	- A Python program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Test/Debug the program	- A working Python program</a:t>
            </a:r>
            <a:endParaRPr sz="2133" dirty="0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 dirty="0"/>
              <a:t>Maintain the program	- Visit later if changes are needed</a:t>
            </a:r>
            <a:endParaRPr sz="2133" dirty="0"/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13" y="2680111"/>
            <a:ext cx="1253533" cy="6638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263" y="3748036"/>
            <a:ext cx="638503" cy="6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 txBox="1"/>
          <p:nvPr/>
        </p:nvSpPr>
        <p:spPr>
          <a:xfrm>
            <a:off x="1543253" y="5681833"/>
            <a:ext cx="7891200" cy="6140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21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Try it yourself before watching the solution</a:t>
            </a:r>
            <a:endParaRPr sz="24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263" y="5656920"/>
            <a:ext cx="638503" cy="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129" y="5656936"/>
            <a:ext cx="638503" cy="66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535410" y="187336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Temperature Converter Example</a:t>
            </a:r>
            <a:endParaRPr dirty="0"/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472772" y="1121337"/>
            <a:ext cx="4702400" cy="42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Create the Design</a:t>
            </a:r>
          </a:p>
          <a:p>
            <a:pPr marL="0" indent="0">
              <a:buNone/>
            </a:pPr>
            <a:endParaRPr sz="2800" b="1" baseline="30000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Considering</a:t>
            </a:r>
            <a:endParaRPr sz="2133" dirty="0"/>
          </a:p>
          <a:p>
            <a:pPr lvl="1" indent="-440256">
              <a:spcBef>
                <a:spcPts val="1333"/>
              </a:spcBef>
              <a:buSzPts val="1600"/>
            </a:pPr>
            <a:endParaRPr lang="en" sz="2133" dirty="0"/>
          </a:p>
          <a:p>
            <a:pPr lvl="1" indent="-440256">
              <a:spcBef>
                <a:spcPts val="1333"/>
              </a:spcBef>
              <a:buSzPts val="1600"/>
            </a:pPr>
            <a:r>
              <a:rPr lang="en" sz="2133" dirty="0"/>
              <a:t>Then  C  =   (F - 32) * 5 / 9</a:t>
            </a:r>
            <a:endParaRPr sz="2133" dirty="0"/>
          </a:p>
          <a:p>
            <a:pPr marL="0" indent="0">
              <a:spcBef>
                <a:spcPts val="1333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Implement the Design</a:t>
            </a:r>
            <a:endParaRPr sz="2800" b="1" baseline="30000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Input the Fahrenheit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Compute Celsius</a:t>
            </a:r>
            <a:endParaRPr sz="2133" dirty="0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 dirty="0"/>
              <a:t>Output Celsius</a:t>
            </a:r>
            <a:endParaRPr sz="2133" dirty="0"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524" y="1930240"/>
            <a:ext cx="1436901" cy="7609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37"/>
          <p:cNvSpPr txBox="1"/>
          <p:nvPr/>
        </p:nvSpPr>
        <p:spPr>
          <a:xfrm>
            <a:off x="1705624" y="6071631"/>
            <a:ext cx="7891200" cy="6140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Try yourself now to implement C</a:t>
            </a:r>
            <a:r>
              <a:rPr lang="en" sz="2133" baseline="30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F</a:t>
            </a:r>
            <a:r>
              <a:rPr lang="en" sz="2133" baseline="30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2400" i="1" baseline="30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624" y="6021798"/>
            <a:ext cx="638503" cy="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321" y="6046714"/>
            <a:ext cx="638503" cy="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209" y="4722993"/>
            <a:ext cx="5450012" cy="847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8510" y="4397634"/>
            <a:ext cx="638503" cy="6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7340298" y="1098663"/>
            <a:ext cx="2289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2800" b="1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Test/Debug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043" y="2016856"/>
            <a:ext cx="3832933" cy="2099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8152" y="1684939"/>
            <a:ext cx="638503" cy="66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3313200" y="564733"/>
            <a:ext cx="8306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/>
              <a:t>Temperature Converter</a:t>
            </a:r>
            <a:endParaRPr sz="3600" i="1"/>
          </a:p>
        </p:txBody>
      </p:sp>
      <p:sp>
        <p:nvSpPr>
          <p:cNvPr id="335" name="Google Shape;335;p38"/>
          <p:cNvSpPr txBox="1">
            <a:spLocks noGrp="1"/>
          </p:cNvSpPr>
          <p:nvPr>
            <p:ph type="body" idx="1"/>
          </p:nvPr>
        </p:nvSpPr>
        <p:spPr>
          <a:xfrm>
            <a:off x="203200" y="3144499"/>
            <a:ext cx="3110000" cy="314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Algorithm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Input the Fahrenheit</a:t>
            </a:r>
            <a:endParaRPr sz="2133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/>
              <a:t>Compute Celsius</a:t>
            </a:r>
            <a:endParaRPr sz="2133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/>
              <a:t>Output Celsius</a:t>
            </a:r>
            <a:endParaRPr sz="2133"/>
          </a:p>
        </p:txBody>
      </p:sp>
      <p:pic>
        <p:nvPicPr>
          <p:cNvPr id="336" name="Google Shape;336;p38" title="nd2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40" y="1402080"/>
            <a:ext cx="73152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1634672" y="506152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Is it cold in Canada today?</a:t>
            </a:r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body" idx="1"/>
          </p:nvPr>
        </p:nvSpPr>
        <p:spPr>
          <a:xfrm>
            <a:off x="1632200" y="1253761"/>
            <a:ext cx="8927600" cy="41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Ask a Canadian what is cold, then given F</a:t>
            </a:r>
            <a:r>
              <a:rPr lang="en" sz="2800" b="1" baseline="30000" dirty="0">
                <a:solidFill>
                  <a:srgbClr val="CC0000"/>
                </a:solidFill>
              </a:rPr>
              <a:t>0</a:t>
            </a:r>
            <a:r>
              <a:rPr lang="en" sz="2800" b="1" dirty="0">
                <a:solidFill>
                  <a:srgbClr val="CC0000"/>
                </a:solidFill>
              </a:rPr>
              <a:t> decide it</a:t>
            </a:r>
            <a:endParaRPr sz="2800" b="1" baseline="30000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Analyze the problem	 - I know Fahrenheit and Celsius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Determine specifications	- The formula </a:t>
            </a:r>
          </a:p>
          <a:p>
            <a:pPr indent="-440256">
              <a:spcBef>
                <a:spcPts val="1333"/>
              </a:spcBef>
              <a:buSzPts val="1600"/>
            </a:pP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Create a design			- Ask threshold and temp, convert, decide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Implement the design	- A Python program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Test/Debug the program	- A working Python program</a:t>
            </a:r>
            <a:endParaRPr sz="2133" dirty="0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 dirty="0"/>
              <a:t>Maintain the program	- Visit later if changes are needed</a:t>
            </a:r>
            <a:endParaRPr sz="2133" dirty="0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304" y="2417858"/>
            <a:ext cx="1253533" cy="6638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857" y="3895160"/>
            <a:ext cx="638503" cy="663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 txBox="1"/>
          <p:nvPr/>
        </p:nvSpPr>
        <p:spPr>
          <a:xfrm>
            <a:off x="1840272" y="5737848"/>
            <a:ext cx="7891200" cy="6140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21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Try it yourself before watching the solution</a:t>
            </a:r>
            <a:endParaRPr sz="24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334" y="5533081"/>
            <a:ext cx="638503" cy="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7200" y="5533097"/>
            <a:ext cx="638503" cy="66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title"/>
          </p:nvPr>
        </p:nvSpPr>
        <p:spPr>
          <a:xfrm>
            <a:off x="1590339" y="552000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Is it cold in Canada today?</a:t>
            </a:r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body" idx="1"/>
          </p:nvPr>
        </p:nvSpPr>
        <p:spPr>
          <a:xfrm>
            <a:off x="1676964" y="1216200"/>
            <a:ext cx="3809200" cy="44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Create the Design</a:t>
            </a:r>
            <a:endParaRPr sz="2800" b="1" baseline="30000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Considering</a:t>
            </a:r>
            <a:endParaRPr sz="2133" dirty="0"/>
          </a:p>
          <a:p>
            <a:pPr marL="0" indent="0">
              <a:spcBef>
                <a:spcPts val="1333"/>
              </a:spcBef>
              <a:buNone/>
            </a:pPr>
            <a:endParaRPr lang="en" sz="2800" b="1" dirty="0">
              <a:solidFill>
                <a:srgbClr val="CC0000"/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800" b="1" dirty="0">
                <a:solidFill>
                  <a:srgbClr val="CC0000"/>
                </a:solidFill>
              </a:rPr>
              <a:t>Implement the Design</a:t>
            </a:r>
            <a:endParaRPr sz="2800" b="1" baseline="30000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Ask C</a:t>
            </a:r>
            <a:r>
              <a:rPr lang="en" sz="2133" baseline="30000" dirty="0"/>
              <a:t>0</a:t>
            </a:r>
            <a:r>
              <a:rPr lang="en" sz="2133" dirty="0"/>
              <a:t> threshold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Ask F</a:t>
            </a:r>
            <a:r>
              <a:rPr lang="en" sz="2133" baseline="30000" dirty="0"/>
              <a:t>0</a:t>
            </a:r>
            <a:r>
              <a:rPr lang="en" sz="2133" dirty="0"/>
              <a:t> temperature</a:t>
            </a:r>
            <a:endParaRPr sz="2133" dirty="0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 dirty="0"/>
              <a:t>Convert threshold to F</a:t>
            </a:r>
            <a:r>
              <a:rPr lang="en" sz="2133" baseline="30000" dirty="0"/>
              <a:t>0</a:t>
            </a:r>
            <a:endParaRPr sz="2133" baseline="30000" dirty="0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 dirty="0"/>
              <a:t>Make a comparison</a:t>
            </a:r>
            <a:endParaRPr sz="2133" dirty="0"/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200" y="1862536"/>
            <a:ext cx="1436901" cy="7609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8" name="Google Shape;358;p40"/>
          <p:cNvSpPr txBox="1"/>
          <p:nvPr/>
        </p:nvSpPr>
        <p:spPr>
          <a:xfrm>
            <a:off x="5990200" y="1434367"/>
            <a:ext cx="2289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2800" b="1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Test/Debug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384" y="4831501"/>
            <a:ext cx="4838135" cy="15081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0016" y="4499584"/>
            <a:ext cx="638503" cy="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000" y="2212234"/>
            <a:ext cx="3657232" cy="180623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6144" y="1845150"/>
            <a:ext cx="638503" cy="66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3313200" y="564733"/>
            <a:ext cx="8306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/>
              <a:t>Is it cold in Canada today?</a:t>
            </a:r>
            <a:endParaRPr sz="3600" i="1"/>
          </a:p>
        </p:txBody>
      </p:sp>
      <p:sp>
        <p:nvSpPr>
          <p:cNvPr id="370" name="Google Shape;370;p41"/>
          <p:cNvSpPr txBox="1">
            <a:spLocks noGrp="1"/>
          </p:cNvSpPr>
          <p:nvPr>
            <p:ph type="body" idx="1"/>
          </p:nvPr>
        </p:nvSpPr>
        <p:spPr>
          <a:xfrm>
            <a:off x="203200" y="3144500"/>
            <a:ext cx="3240800" cy="314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Algorithm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Ask C</a:t>
            </a:r>
            <a:r>
              <a:rPr lang="en" sz="2133" baseline="30000"/>
              <a:t>0</a:t>
            </a:r>
            <a:r>
              <a:rPr lang="en" sz="2133"/>
              <a:t> threshold</a:t>
            </a:r>
            <a:endParaRPr sz="2133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/>
              <a:t>Ask F</a:t>
            </a:r>
            <a:r>
              <a:rPr lang="en" sz="2133" baseline="30000"/>
              <a:t>0</a:t>
            </a:r>
            <a:r>
              <a:rPr lang="en" sz="2133"/>
              <a:t> temperature</a:t>
            </a:r>
            <a:endParaRPr sz="2133"/>
          </a:p>
          <a:p>
            <a:pPr indent="-440256">
              <a:spcBef>
                <a:spcPts val="1333"/>
              </a:spcBef>
              <a:buSzPts val="1600"/>
            </a:pPr>
            <a:r>
              <a:rPr lang="en" sz="2133"/>
              <a:t>Convert th. to F</a:t>
            </a:r>
            <a:r>
              <a:rPr lang="en" sz="2133" baseline="30000"/>
              <a:t>0</a:t>
            </a:r>
            <a:endParaRPr sz="2133" baseline="30000"/>
          </a:p>
          <a:p>
            <a:pPr indent="-440256">
              <a:spcBef>
                <a:spcPts val="1333"/>
              </a:spcBef>
              <a:spcAft>
                <a:spcPts val="1333"/>
              </a:spcAft>
              <a:buSzPts val="1600"/>
            </a:pPr>
            <a:r>
              <a:rPr lang="en" sz="2133"/>
              <a:t>Make a comparison</a:t>
            </a:r>
            <a:endParaRPr sz="2133"/>
          </a:p>
        </p:txBody>
      </p:sp>
      <p:pic>
        <p:nvPicPr>
          <p:cNvPr id="371" name="Google Shape;371;p41" title="nd2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40" y="1402080"/>
            <a:ext cx="73152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-302161" y="2161320"/>
            <a:ext cx="110624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Numeric Data Types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431761" y="4053239"/>
            <a:ext cx="9605245" cy="154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Die ganzen Zahlen hat der liebe Gott gemacht, alles andere ist Menschenwerk.</a:t>
            </a:r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”</a:t>
            </a:r>
            <a:endParaRPr sz="3200" b="1" dirty="0">
              <a:latin typeface="Lato"/>
              <a:ea typeface="Lato"/>
              <a:cs typeface="Lato"/>
              <a:sym typeface="Lato"/>
            </a:endParaRPr>
          </a:p>
          <a:p>
            <a:pPr algn="r"/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Leopold Kronecker</a:t>
            </a:r>
            <a:endParaRPr sz="2533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689019" y="5741532"/>
            <a:ext cx="7877179" cy="82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(God made the Integers, all the rest is the work of man.)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035" y="713534"/>
            <a:ext cx="1412867" cy="18495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9370468" y="2481561"/>
            <a:ext cx="210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Leopold Kronecker</a:t>
            </a:r>
            <a:endParaRPr sz="1600" i="1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1823 - 1865 - 1891</a:t>
            </a:r>
            <a:endParaRPr sz="16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923402" y="273941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Numbers in Math and in Python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642448" y="1471504"/>
            <a:ext cx="4708800" cy="52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Mathematically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 dirty="0"/>
              <a:t>Natural Numbers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1, 2, 3, 4, …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Whole Numbers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Naturals, 0</a:t>
            </a:r>
            <a:endParaRPr sz="2133" dirty="0"/>
          </a:p>
          <a:p>
            <a:pPr indent="-440256">
              <a:buSzPts val="1600"/>
            </a:pPr>
            <a:r>
              <a:rPr lang="en" sz="2133" b="1" dirty="0"/>
              <a:t>Integers</a:t>
            </a:r>
            <a:endParaRPr sz="2133" b="1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Whole Numbers, -1, -2, …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Rational Numbers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Fractions of Integers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Irrational Numbers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pi, e, square root of 2, …</a:t>
            </a:r>
            <a:endParaRPr sz="2133" dirty="0"/>
          </a:p>
          <a:p>
            <a:pPr indent="-440256">
              <a:buSzPts val="1600"/>
            </a:pPr>
            <a:r>
              <a:rPr lang="en" sz="2133" b="1" dirty="0"/>
              <a:t>Reals</a:t>
            </a:r>
            <a:endParaRPr sz="2133" b="1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Rationals and Irrationals</a:t>
            </a:r>
            <a:endParaRPr sz="2133" dirty="0"/>
          </a:p>
        </p:txBody>
      </p:sp>
      <p:sp>
        <p:nvSpPr>
          <p:cNvPr id="105" name="Google Shape;105;p16"/>
          <p:cNvSpPr txBox="1"/>
          <p:nvPr/>
        </p:nvSpPr>
        <p:spPr>
          <a:xfrm>
            <a:off x="5489534" y="1552812"/>
            <a:ext cx="4708800" cy="4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2133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</a:t>
            </a:r>
            <a:endParaRPr sz="2133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838179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 Integers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838179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Binary extensible representation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2133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float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838179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 Reals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838179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Binary partially extensible floating point (scientific notation-like representation)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142971" lvl="2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Precision issues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142971" lvl="2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100𝝅 = 3.141592653E+02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231" y="1552812"/>
            <a:ext cx="1389767" cy="144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6534662" y="6049830"/>
            <a:ext cx="4947138" cy="690074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00"/>
                </a:solidFill>
              </a:rPr>
              <a:t>Complex Numbers have to be built</a:t>
            </a:r>
            <a:endParaRPr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31033" y="111933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Int and Float Operators</a:t>
            </a:r>
            <a:endParaRPr dirty="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921" y="714566"/>
            <a:ext cx="1389767" cy="14449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6" name="Google Shape;116;p17"/>
          <p:cNvGraphicFramePr/>
          <p:nvPr>
            <p:extLst>
              <p:ext uri="{D42A27DB-BD31-4B8C-83A1-F6EECF244321}">
                <p14:modId xmlns:p14="http://schemas.microsoft.com/office/powerpoint/2010/main" val="1325811629"/>
              </p:ext>
            </p:extLst>
          </p:nvPr>
        </p:nvGraphicFramePr>
        <p:xfrm>
          <a:off x="3629023" y="1199067"/>
          <a:ext cx="4151200" cy="5547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2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 -&gt; int     float -&gt; float</a:t>
                      </a:r>
                      <a:endParaRPr sz="2400"/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+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addition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-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subtraction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*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product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/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division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**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power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//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integer division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%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remainder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abs()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absolute value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203200" y="3117267"/>
            <a:ext cx="3510000" cy="32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Already seen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+  -  *  /  **  %</a:t>
            </a:r>
            <a:endParaRPr sz="2133"/>
          </a:p>
          <a:p>
            <a:pPr marL="0" indent="0">
              <a:spcBef>
                <a:spcPts val="1600"/>
              </a:spcBef>
              <a:buNone/>
            </a:pPr>
            <a:r>
              <a:rPr lang="en" sz="2800" b="1">
                <a:solidFill>
                  <a:srgbClr val="CC0000"/>
                </a:solidFill>
              </a:rPr>
              <a:t>Novelty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//           always int</a:t>
            </a:r>
            <a:endParaRPr sz="2133"/>
          </a:p>
          <a:p>
            <a:pPr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/>
              <a:t>abs()    always non neg.</a:t>
            </a:r>
            <a:endParaRPr sz="2133"/>
          </a:p>
        </p:txBody>
      </p:sp>
      <p:pic>
        <p:nvPicPr>
          <p:cNvPr id="118" name="Google Shape;118;p17" title="rd05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1967" y="2362701"/>
            <a:ext cx="4023360" cy="346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486110" y="439687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Piggy Bank Example v.1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1486110" y="1417587"/>
            <a:ext cx="4708800" cy="487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Change Counter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Do a program that asks how many of each coin type you have and sum up how much dollars and cents you have</a:t>
            </a:r>
            <a:endParaRPr sz="2133"/>
          </a:p>
          <a:p>
            <a:pPr marL="0" indent="0">
              <a:spcBef>
                <a:spcPts val="1600"/>
              </a:spcBef>
              <a:buNone/>
            </a:pPr>
            <a:r>
              <a:rPr lang="en" sz="2800" b="1">
                <a:solidFill>
                  <a:srgbClr val="CC0000"/>
                </a:solidFill>
              </a:rPr>
              <a:t>Algorithm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Greets</a:t>
            </a:r>
            <a:endParaRPr sz="2133"/>
          </a:p>
          <a:p>
            <a:pPr indent="-440256">
              <a:buSzPts val="1600"/>
            </a:pPr>
            <a:r>
              <a:rPr lang="en" sz="2133"/>
              <a:t>Asks count of each coin</a:t>
            </a:r>
            <a:endParaRPr sz="2133"/>
          </a:p>
          <a:p>
            <a:pPr indent="-440256">
              <a:buSzPts val="1600"/>
            </a:pPr>
            <a:r>
              <a:rPr lang="en" sz="2133"/>
              <a:t>Sums up</a:t>
            </a:r>
            <a:endParaRPr sz="2133"/>
          </a:p>
          <a:p>
            <a:pPr indent="-440256">
              <a:buSzPts val="1600"/>
            </a:pPr>
            <a:r>
              <a:rPr lang="en" sz="2133"/>
              <a:t>Outputs the result</a:t>
            </a:r>
            <a:endParaRPr sz="2133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164" y="4475286"/>
            <a:ext cx="1389767" cy="14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678" y="1564121"/>
            <a:ext cx="2920233" cy="2633936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578000" y="517840"/>
            <a:ext cx="90360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From Machine to Universal Machine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138934" y="1498160"/>
            <a:ext cx="4905200" cy="48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Turing Machine (math to CS)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A state (tape)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A series of commands that may:</a:t>
            </a:r>
            <a:endParaRPr sz="2133" dirty="0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dirty="0"/>
              <a:t>Get some input to the tape</a:t>
            </a:r>
            <a:endParaRPr sz="2133" dirty="0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dirty="0"/>
              <a:t>Move the tape</a:t>
            </a:r>
            <a:endParaRPr sz="2133" dirty="0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dirty="0"/>
              <a:t>Read the tape</a:t>
            </a:r>
            <a:endParaRPr sz="2133" dirty="0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 dirty="0"/>
              <a:t>Decide what to do next</a:t>
            </a:r>
            <a:endParaRPr sz="2133" dirty="0"/>
          </a:p>
          <a:p>
            <a:pPr lvl="1"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 dirty="0"/>
              <a:t>Print into the tape</a:t>
            </a:r>
            <a:endParaRPr sz="2133"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6380725" y="1508771"/>
            <a:ext cx="5495963" cy="31691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213604" indent="0">
              <a:buClr>
                <a:schemeClr val="dk2"/>
              </a:buClr>
              <a:buSzPts val="1100"/>
              <a:buNone/>
            </a:pPr>
            <a:r>
              <a:rPr lang="en" sz="2800" b="1" dirty="0">
                <a:solidFill>
                  <a:srgbClr val="CC0000"/>
                </a:solidFill>
              </a:rPr>
              <a:t>Alan Turing  - theory and practice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Publications in 1920’s</a:t>
            </a:r>
            <a:endParaRPr sz="2133" dirty="0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 dirty="0"/>
              <a:t>Call to duty during WWII</a:t>
            </a:r>
            <a:endParaRPr sz="2133" dirty="0"/>
          </a:p>
          <a:p>
            <a:pPr lvl="1"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 dirty="0"/>
              <a:t>Bletchley Park team to decode Enigma</a:t>
            </a:r>
            <a:endParaRPr sz="2133" dirty="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651" y="5091129"/>
            <a:ext cx="994300" cy="9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384" y="5378329"/>
            <a:ext cx="994301" cy="6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8226683" y="5567545"/>
            <a:ext cx="632400" cy="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Lato"/>
                <a:ea typeface="Lato"/>
                <a:cs typeface="Lato"/>
                <a:sym typeface="Lato"/>
              </a:rPr>
              <a:t>vs.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275000" y="6148760"/>
            <a:ext cx="4032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>
                <a:latin typeface="Lato"/>
                <a:ea typeface="Lato"/>
                <a:cs typeface="Lato"/>
                <a:sym typeface="Lato"/>
              </a:rPr>
              <a:t>Source: https://bletchleypark.org.uk/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8221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652128" y="283379"/>
            <a:ext cx="87440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Piggy Bank Example v.1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203200" y="3208800"/>
            <a:ext cx="2925600" cy="31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Algorithm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Greets</a:t>
            </a:r>
            <a:endParaRPr sz="2133"/>
          </a:p>
          <a:p>
            <a:pPr indent="-440256">
              <a:buSzPts val="1600"/>
            </a:pPr>
            <a:r>
              <a:rPr lang="en" sz="2133"/>
              <a:t>Asks count of each coin</a:t>
            </a:r>
            <a:endParaRPr sz="2133"/>
          </a:p>
          <a:p>
            <a:pPr indent="-440256">
              <a:buSzPts val="1600"/>
            </a:pPr>
            <a:r>
              <a:rPr lang="en" sz="2133"/>
              <a:t>Sums up</a:t>
            </a:r>
            <a:endParaRPr sz="2133"/>
          </a:p>
          <a:p>
            <a:pPr indent="-440256">
              <a:buSzPts val="1600"/>
            </a:pPr>
            <a:r>
              <a:rPr lang="en" sz="2133"/>
              <a:t>Outputs the result</a:t>
            </a:r>
            <a:endParaRPr sz="2800" b="1">
              <a:solidFill>
                <a:srgbClr val="CC0000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962" y="3208800"/>
            <a:ext cx="814855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title="rd07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441" y="1402080"/>
            <a:ext cx="6900673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155039" y="1876571"/>
            <a:ext cx="112500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Dealing with Numbers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027405" y="4637371"/>
            <a:ext cx="8629062" cy="116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οι α</a:t>
            </a:r>
            <a:r>
              <a:rPr lang="en" sz="3200" b="1" i="1" dirty="0" err="1">
                <a:latin typeface="Lato"/>
                <a:ea typeface="Lato"/>
                <a:cs typeface="Lato"/>
                <a:sym typeface="Lato"/>
              </a:rPr>
              <a:t>ριθμοί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200" b="1" i="1" dirty="0" err="1">
                <a:latin typeface="Lato"/>
                <a:ea typeface="Lato"/>
                <a:cs typeface="Lato"/>
                <a:sym typeface="Lato"/>
              </a:rPr>
              <a:t>κυ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β</a:t>
            </a:r>
            <a:r>
              <a:rPr lang="en" sz="3200" b="1" i="1" dirty="0" err="1">
                <a:latin typeface="Lato"/>
                <a:ea typeface="Lato"/>
                <a:cs typeface="Lato"/>
                <a:sym typeface="Lato"/>
              </a:rPr>
              <a:t>ερνούν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200" b="1" i="1" dirty="0" err="1">
                <a:latin typeface="Lato"/>
                <a:ea typeface="Lato"/>
                <a:cs typeface="Lato"/>
                <a:sym typeface="Lato"/>
              </a:rPr>
              <a:t>το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 σύμπα</a:t>
            </a:r>
            <a:r>
              <a:rPr lang="en" sz="3200" b="1" i="1" dirty="0" err="1">
                <a:latin typeface="Lato"/>
                <a:ea typeface="Lato"/>
                <a:cs typeface="Lato"/>
                <a:sym typeface="Lato"/>
              </a:rPr>
              <a:t>ν</a:t>
            </a:r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”</a:t>
            </a:r>
            <a:endParaRPr sz="3200" b="1" dirty="0">
              <a:latin typeface="Lato"/>
              <a:ea typeface="Lato"/>
              <a:cs typeface="Lato"/>
              <a:sym typeface="Lato"/>
            </a:endParaRPr>
          </a:p>
          <a:p>
            <a:pPr algn="r"/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Πυθα</a:t>
            </a:r>
            <a:r>
              <a:rPr lang="en" sz="2533" b="1" dirty="0" err="1">
                <a:latin typeface="Lato"/>
                <a:ea typeface="Lato"/>
                <a:cs typeface="Lato"/>
                <a:sym typeface="Lato"/>
              </a:rPr>
              <a:t>γόρ</a:t>
            </a:r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α</a:t>
            </a:r>
            <a:r>
              <a:rPr lang="en" sz="2533" b="1" dirty="0" err="1">
                <a:latin typeface="Lato"/>
                <a:ea typeface="Lato"/>
                <a:cs typeface="Lato"/>
                <a:sym typeface="Lato"/>
              </a:rPr>
              <a:t>ς</a:t>
            </a:r>
            <a:endParaRPr sz="2533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4442751" y="5694618"/>
            <a:ext cx="6325943" cy="73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(Numbers govern the universe.)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967" y="592137"/>
            <a:ext cx="1485133" cy="21361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9473521" y="2581371"/>
            <a:ext cx="210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Pythagoras</a:t>
            </a:r>
            <a:endParaRPr sz="1600" i="1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500 B.C.</a:t>
            </a:r>
            <a:endParaRPr sz="16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15328" y="227999"/>
            <a:ext cx="8386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Type Conversion and Rounding</a:t>
            </a:r>
            <a:endParaRPr sz="3200" dirty="0"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326633" y="1167366"/>
            <a:ext cx="8543100" cy="54092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Standard </a:t>
            </a:r>
            <a:r>
              <a:rPr lang="en" sz="2800" b="1" i="1" dirty="0">
                <a:solidFill>
                  <a:srgbClr val="CC0000"/>
                </a:solidFill>
              </a:rPr>
              <a:t>float</a:t>
            </a:r>
            <a:r>
              <a:rPr lang="en" sz="2800" b="1" dirty="0">
                <a:solidFill>
                  <a:srgbClr val="CC0000"/>
                </a:solidFill>
              </a:rPr>
              <a:t> to </a:t>
            </a:r>
            <a:r>
              <a:rPr lang="en" sz="2800" b="1" i="1" dirty="0">
                <a:solidFill>
                  <a:srgbClr val="CC0000"/>
                </a:solidFill>
              </a:rPr>
              <a:t>int</a:t>
            </a:r>
            <a:r>
              <a:rPr lang="en" sz="2800" b="1" dirty="0">
                <a:solidFill>
                  <a:srgbClr val="CC0000"/>
                </a:solidFill>
              </a:rPr>
              <a:t> Conversions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 dirty="0"/>
              <a:t>Truncate    -   </a:t>
            </a:r>
            <a:r>
              <a:rPr lang="en" sz="2133" i="1" dirty="0"/>
              <a:t>int(x)</a:t>
            </a:r>
            <a:endParaRPr sz="2133" i="1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7.3 becomes 7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7.8 becomes 7</a:t>
            </a:r>
            <a:endParaRPr sz="2133" dirty="0"/>
          </a:p>
          <a:p>
            <a:pPr indent="-440256">
              <a:buSzPts val="1600"/>
            </a:pPr>
            <a:endParaRPr lang="en" sz="2133" dirty="0"/>
          </a:p>
          <a:p>
            <a:pPr indent="-440256">
              <a:buSzPts val="1600"/>
            </a:pPr>
            <a:r>
              <a:rPr lang="en" sz="2133" dirty="0"/>
              <a:t>Bankers Round    -     </a:t>
            </a:r>
            <a:r>
              <a:rPr lang="en" sz="2133" i="1" dirty="0"/>
              <a:t>round(x)</a:t>
            </a:r>
            <a:endParaRPr sz="2133" i="1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7.3 becomes 7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7.8 becomes 8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7.5 becomes 8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8.5 becomes 8</a:t>
            </a:r>
            <a:endParaRPr sz="2133" dirty="0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 dirty="0"/>
              <a:t>9.5 becomes 10</a:t>
            </a:r>
            <a:endParaRPr sz="2133" dirty="0"/>
          </a:p>
          <a:p>
            <a:pPr marL="0" indent="0">
              <a:buNone/>
            </a:pPr>
            <a:endParaRPr lang="en" sz="2800" b="1" dirty="0">
              <a:solidFill>
                <a:srgbClr val="CC0000"/>
              </a:solidFill>
            </a:endParaRPr>
          </a:p>
          <a:p>
            <a:pPr marL="0" indent="0">
              <a:buNone/>
            </a:pPr>
            <a:endParaRPr lang="en" sz="2800" b="1" dirty="0">
              <a:solidFill>
                <a:srgbClr val="CC0000"/>
              </a:solidFill>
            </a:endParaRPr>
          </a:p>
          <a:p>
            <a:pPr marL="0" indent="0">
              <a:buNone/>
            </a:pPr>
            <a:endParaRPr lang="en" sz="2800" b="1" dirty="0">
              <a:solidFill>
                <a:srgbClr val="CC0000"/>
              </a:solidFill>
            </a:endParaRPr>
          </a:p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Standard </a:t>
            </a:r>
            <a:r>
              <a:rPr lang="en" sz="2800" b="1" i="1" dirty="0">
                <a:solidFill>
                  <a:srgbClr val="CC0000"/>
                </a:solidFill>
              </a:rPr>
              <a:t>float</a:t>
            </a:r>
            <a:r>
              <a:rPr lang="en" sz="2800" b="1" dirty="0">
                <a:solidFill>
                  <a:srgbClr val="CC0000"/>
                </a:solidFill>
              </a:rPr>
              <a:t> or </a:t>
            </a:r>
            <a:r>
              <a:rPr lang="en" sz="2800" b="1" i="1" dirty="0">
                <a:solidFill>
                  <a:srgbClr val="CC0000"/>
                </a:solidFill>
              </a:rPr>
              <a:t>int</a:t>
            </a:r>
            <a:r>
              <a:rPr lang="en" sz="2800" b="1" dirty="0">
                <a:solidFill>
                  <a:srgbClr val="CC0000"/>
                </a:solidFill>
              </a:rPr>
              <a:t> to/from </a:t>
            </a:r>
            <a:r>
              <a:rPr lang="en" sz="2800" b="1" i="1" dirty="0">
                <a:solidFill>
                  <a:srgbClr val="CC0000"/>
                </a:solidFill>
              </a:rPr>
              <a:t>string</a:t>
            </a:r>
            <a:r>
              <a:rPr lang="en" sz="2800" b="1" dirty="0">
                <a:solidFill>
                  <a:srgbClr val="CC0000"/>
                </a:solidFill>
              </a:rPr>
              <a:t> conversions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buSzPts val="1600"/>
            </a:pPr>
            <a:r>
              <a:rPr lang="en" sz="2133" dirty="0"/>
              <a:t>str(x)      -   135    becomes “135”     -     3.15    becomes   “3.15”</a:t>
            </a:r>
            <a:endParaRPr sz="2133" dirty="0"/>
          </a:p>
          <a:p>
            <a:pPr indent="-440256">
              <a:buSzPts val="1600"/>
            </a:pPr>
            <a:r>
              <a:rPr lang="en" sz="2133" dirty="0"/>
              <a:t>eval(s)   - “135”  becomes  135         -      “3.15” becomes  3.15</a:t>
            </a:r>
            <a:endParaRPr sz="2133" dirty="0"/>
          </a:p>
        </p:txBody>
      </p:sp>
      <p:sp>
        <p:nvSpPr>
          <p:cNvPr id="156" name="Google Shape;156;p21"/>
          <p:cNvSpPr txBox="1"/>
          <p:nvPr/>
        </p:nvSpPr>
        <p:spPr>
          <a:xfrm>
            <a:off x="8158686" y="2858884"/>
            <a:ext cx="3806800" cy="2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True Round    -  </a:t>
            </a:r>
            <a:r>
              <a:rPr lang="en" sz="2133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int(x+.5)</a:t>
            </a:r>
            <a:endParaRPr sz="2133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219170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7.3 becomes 7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219170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7.8 becomes 8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219170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7.5 becomes 8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219170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8.5 becomes 9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219170" lvl="1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9.5 becomes 10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1600"/>
              </a:spcBef>
            </a:pP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7408985" y="2014583"/>
            <a:ext cx="4460748" cy="752134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i="1"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float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is available - </a:t>
            </a:r>
            <a:r>
              <a:rPr lang="en" sz="2400" i="1">
                <a:latin typeface="Lato"/>
                <a:ea typeface="Lato"/>
                <a:cs typeface="Lato"/>
                <a:sym typeface="Lato"/>
              </a:rPr>
              <a:t>float(x)</a:t>
            </a:r>
            <a:endParaRPr sz="24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0631" y="1487789"/>
            <a:ext cx="814855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334" y="3439133"/>
            <a:ext cx="1313700" cy="138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 title="rd09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80" y="2014583"/>
            <a:ext cx="3048000" cy="320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209402" y="180784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Piggy Bank Example v.2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1685402" y="1310333"/>
            <a:ext cx="7652000" cy="519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Better Change Counter</a:t>
            </a:r>
            <a:endParaRPr sz="2800" b="1">
              <a:solidFill>
                <a:srgbClr val="CC0000"/>
              </a:solidFill>
            </a:endParaRPr>
          </a:p>
          <a:p>
            <a:pPr marR="3146519" indent="-440256">
              <a:spcBef>
                <a:spcPts val="2133"/>
              </a:spcBef>
              <a:buSzPts val="1600"/>
            </a:pPr>
            <a:r>
              <a:rPr lang="en" sz="2133"/>
              <a:t>Do a program that asks how many of each coin type you have and sum up how much dollars and cents you have</a:t>
            </a:r>
            <a:endParaRPr sz="2133"/>
          </a:p>
          <a:p>
            <a:pPr marL="0" indent="0">
              <a:spcBef>
                <a:spcPts val="1600"/>
              </a:spcBef>
              <a:buNone/>
            </a:pPr>
            <a:r>
              <a:rPr lang="en" sz="2800" b="1">
                <a:solidFill>
                  <a:srgbClr val="CC0000"/>
                </a:solidFill>
              </a:rPr>
              <a:t>Algorithm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Greets</a:t>
            </a:r>
            <a:endParaRPr sz="2133"/>
          </a:p>
          <a:p>
            <a:pPr indent="-440256">
              <a:buSzPts val="1600"/>
            </a:pPr>
            <a:r>
              <a:rPr lang="en" sz="2133"/>
              <a:t>Asks count of each coin</a:t>
            </a:r>
            <a:endParaRPr sz="2133"/>
          </a:p>
          <a:p>
            <a:pPr indent="-440256">
              <a:buSzPts val="1600"/>
            </a:pPr>
            <a:r>
              <a:rPr lang="en" sz="2133"/>
              <a:t>Sums up</a:t>
            </a:r>
            <a:endParaRPr sz="2133"/>
          </a:p>
          <a:p>
            <a:pPr indent="-440256">
              <a:buSzPts val="1600"/>
            </a:pPr>
            <a:r>
              <a:rPr lang="en" sz="2133"/>
              <a:t>Outputs the result as, for example:   </a:t>
            </a:r>
            <a:r>
              <a:rPr lang="en" sz="2133" i="1"/>
              <a:t>4 dollars and 21 cents</a:t>
            </a:r>
            <a:r>
              <a:rPr lang="en" sz="2133"/>
              <a:t>  instead of, for example:                            </a:t>
            </a:r>
            <a:r>
              <a:rPr lang="en" sz="2133" i="1"/>
              <a:t>4.21 dollars</a:t>
            </a:r>
            <a:endParaRPr sz="2133" i="1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719" y="4820595"/>
            <a:ext cx="1389767" cy="144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871630" y="5794615"/>
            <a:ext cx="2756000" cy="6236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00"/>
                </a:solidFill>
              </a:rPr>
              <a:t>Do it yourself now!</a:t>
            </a:r>
            <a:endParaRPr sz="2400" dirty="0">
              <a:solidFill>
                <a:srgbClr val="FFFF00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436" y="1592834"/>
            <a:ext cx="3084389" cy="2781997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313267" y="564733"/>
            <a:ext cx="87440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Piggy Bank Example v.2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203200" y="3208800"/>
            <a:ext cx="2925600" cy="31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Algorithm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...</a:t>
            </a:r>
            <a:endParaRPr sz="2133"/>
          </a:p>
          <a:p>
            <a:pPr indent="-440256">
              <a:buSzPts val="1600"/>
            </a:pPr>
            <a:r>
              <a:rPr lang="en" sz="2133"/>
              <a:t>Sums up</a:t>
            </a:r>
            <a:endParaRPr sz="2133"/>
          </a:p>
          <a:p>
            <a:pPr indent="-440256">
              <a:buSzPts val="1600"/>
            </a:pPr>
            <a:r>
              <a:rPr lang="en" sz="2133"/>
              <a:t>Get the dollars</a:t>
            </a:r>
            <a:endParaRPr sz="2133"/>
          </a:p>
          <a:p>
            <a:pPr indent="-440256">
              <a:buSzPts val="1600"/>
            </a:pPr>
            <a:r>
              <a:rPr lang="en" sz="2133"/>
              <a:t>Get the cents</a:t>
            </a:r>
            <a:endParaRPr sz="2133"/>
          </a:p>
          <a:p>
            <a:pPr indent="-440256">
              <a:buSzPts val="1600"/>
            </a:pPr>
            <a:r>
              <a:rPr lang="en" sz="2133"/>
              <a:t>Outputs the better result</a:t>
            </a:r>
            <a:endParaRPr sz="2800" b="1">
              <a:solidFill>
                <a:srgbClr val="CC0000"/>
              </a:solidFill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962" y="3208800"/>
            <a:ext cx="814855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 title="rd1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1441" y="1402080"/>
            <a:ext cx="5805713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7201" y="4285199"/>
            <a:ext cx="1651167" cy="14893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7201" y="1719515"/>
            <a:ext cx="1651167" cy="1489287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299908" y="211022"/>
            <a:ext cx="83024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The </a:t>
            </a:r>
            <a:r>
              <a:rPr lang="en" i="1" dirty="0"/>
              <a:t>math</a:t>
            </a:r>
            <a:r>
              <a:rPr lang="en" dirty="0"/>
              <a:t> library</a:t>
            </a:r>
            <a:endParaRPr dirty="0"/>
          </a:p>
        </p:txBody>
      </p:sp>
      <p:sp>
        <p:nvSpPr>
          <p:cNvPr id="189" name="Google Shape;189;p24"/>
          <p:cNvSpPr txBox="1"/>
          <p:nvPr/>
        </p:nvSpPr>
        <p:spPr>
          <a:xfrm>
            <a:off x="5570679" y="5307888"/>
            <a:ext cx="5220400" cy="4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Lato"/>
                <a:ea typeface="Lato"/>
                <a:cs typeface="Lato"/>
                <a:sym typeface="Lato"/>
              </a:rPr>
              <a:t>Full list at: </a:t>
            </a:r>
            <a:r>
              <a:rPr lang="en" sz="16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https://docs.python.org/3/library/math.html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384" y="1061367"/>
            <a:ext cx="6357231" cy="40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4615" y="2755381"/>
            <a:ext cx="2755900" cy="21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32694" y="859717"/>
            <a:ext cx="1389767" cy="144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250789" y="5520633"/>
            <a:ext cx="4220000" cy="1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133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</a:t>
            </a:r>
            <a:r>
              <a:rPr lang="en" sz="2133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math</a:t>
            </a:r>
            <a:endParaRPr sz="2133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en" sz="2133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2133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math </a:t>
            </a:r>
            <a:r>
              <a:rPr lang="en" sz="2133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</a:t>
            </a:r>
            <a:r>
              <a:rPr lang="en" sz="2133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&lt;item list&gt;</a:t>
            </a:r>
            <a:endParaRPr sz="2133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4" title="rd12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54" y="2852613"/>
            <a:ext cx="2755899" cy="30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1725600" y="482672"/>
            <a:ext cx="8740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John Von Neumann Architecture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1829900" y="1273639"/>
            <a:ext cx="4627200" cy="46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>
                <a:solidFill>
                  <a:srgbClr val="CC0000"/>
                </a:solidFill>
              </a:rPr>
              <a:t>Stored Program</a:t>
            </a:r>
            <a:endParaRPr sz="2800" b="1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/>
              <a:t>Instructions and data stored in a memory unit</a:t>
            </a:r>
            <a:endParaRPr sz="2133"/>
          </a:p>
          <a:p>
            <a:pPr indent="-440256">
              <a:spcBef>
                <a:spcPts val="1600"/>
              </a:spcBef>
              <a:buSzPts val="1600"/>
            </a:pPr>
            <a:r>
              <a:rPr lang="en" sz="2133"/>
              <a:t>A Central Processing Unit that fetches commands and executes them: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/>
              <a:t>Getting input</a:t>
            </a:r>
            <a:endParaRPr sz="2133"/>
          </a:p>
          <a:p>
            <a:pPr lvl="1" indent="-440256">
              <a:spcBef>
                <a:spcPts val="1600"/>
              </a:spcBef>
              <a:buSzPts val="1600"/>
            </a:pPr>
            <a:r>
              <a:rPr lang="en" sz="2133"/>
              <a:t>To store new values</a:t>
            </a:r>
            <a:endParaRPr sz="2133"/>
          </a:p>
          <a:p>
            <a:pPr lvl="1" indent="-440256">
              <a:spcBef>
                <a:spcPts val="1600"/>
              </a:spcBef>
              <a:spcAft>
                <a:spcPts val="1600"/>
              </a:spcAft>
              <a:buSzPts val="1600"/>
            </a:pPr>
            <a:r>
              <a:rPr lang="en" sz="2133"/>
              <a:t>Producing output</a:t>
            </a:r>
            <a:endParaRPr sz="2133"/>
          </a:p>
        </p:txBody>
      </p:sp>
      <p:sp>
        <p:nvSpPr>
          <p:cNvPr id="118" name="Google Shape;118;p17"/>
          <p:cNvSpPr txBox="1"/>
          <p:nvPr/>
        </p:nvSpPr>
        <p:spPr>
          <a:xfrm>
            <a:off x="1725600" y="5848439"/>
            <a:ext cx="8332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>
                <a:latin typeface="Lato"/>
                <a:ea typeface="Lato"/>
                <a:cs typeface="Lato"/>
                <a:sym typeface="Lato"/>
              </a:rPr>
              <a:t>Source: https://en.wikipedia.org/wiki/Von_Neumann_architecture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99" y="3585841"/>
            <a:ext cx="3568465" cy="207986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667" y="1294906"/>
            <a:ext cx="1193633" cy="167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2233" y="1294906"/>
            <a:ext cx="1224640" cy="167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6258466" y="2858306"/>
            <a:ext cx="210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John Von Neumann</a:t>
            </a:r>
            <a:endParaRPr sz="1600" i="1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1903 - 1940 - 1957</a:t>
            </a:r>
            <a:endParaRPr sz="16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8190533" y="2858306"/>
            <a:ext cx="2108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Alan Turing</a:t>
            </a:r>
            <a:endParaRPr sz="1600" i="1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600" i="1">
                <a:latin typeface="Lato"/>
                <a:ea typeface="Lato"/>
                <a:cs typeface="Lato"/>
                <a:sym typeface="Lato"/>
              </a:rPr>
              <a:t>1912 - 1928 - 1954</a:t>
            </a:r>
            <a:endParaRPr sz="1600" i="1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0636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1616721" y="482671"/>
            <a:ext cx="8740800" cy="8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are Computers Now?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1721021" y="1172038"/>
            <a:ext cx="5980800" cy="50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>
                <a:solidFill>
                  <a:srgbClr val="CC0000"/>
                </a:solidFill>
              </a:rPr>
              <a:t>Ubiquitous</a:t>
            </a:r>
            <a:endParaRPr sz="2800" b="1" dirty="0">
              <a:solidFill>
                <a:srgbClr val="CC0000"/>
              </a:solidFill>
            </a:endParaRPr>
          </a:p>
          <a:p>
            <a:pPr indent="-440256">
              <a:spcBef>
                <a:spcPts val="2133"/>
              </a:spcBef>
              <a:buSzPts val="1600"/>
            </a:pPr>
            <a:r>
              <a:rPr lang="en" sz="2133" dirty="0"/>
              <a:t>Most of things are computers right now</a:t>
            </a:r>
            <a:endParaRPr sz="2133" dirty="0"/>
          </a:p>
          <a:p>
            <a:pPr marR="1002755" lvl="1" indent="-440256">
              <a:spcBef>
                <a:spcPts val="1600"/>
              </a:spcBef>
              <a:buSzPts val="1600"/>
            </a:pPr>
            <a:r>
              <a:rPr lang="en" sz="2133" dirty="0"/>
              <a:t>How many computers appear in this slide?</a:t>
            </a:r>
            <a:endParaRPr sz="2133" dirty="0"/>
          </a:p>
          <a:p>
            <a:pPr marR="3084148" lvl="2" indent="-440256">
              <a:spcBef>
                <a:spcPts val="1600"/>
              </a:spcBef>
              <a:buSzPts val="1600"/>
            </a:pPr>
            <a:r>
              <a:rPr lang="en" sz="2133" dirty="0"/>
              <a:t>0</a:t>
            </a:r>
            <a:endParaRPr sz="2133" dirty="0"/>
          </a:p>
          <a:p>
            <a:pPr marR="3084148" lvl="2" indent="-440256">
              <a:spcBef>
                <a:spcPts val="1600"/>
              </a:spcBef>
              <a:buSzPts val="1600"/>
            </a:pPr>
            <a:r>
              <a:rPr lang="en" sz="2133" dirty="0"/>
              <a:t>1</a:t>
            </a:r>
            <a:endParaRPr sz="2133" dirty="0"/>
          </a:p>
          <a:p>
            <a:pPr marR="3084148" lvl="2" indent="-440256">
              <a:spcBef>
                <a:spcPts val="1600"/>
              </a:spcBef>
              <a:buSzPts val="1600"/>
            </a:pPr>
            <a:r>
              <a:rPr lang="en" sz="2133" dirty="0"/>
              <a:t>2</a:t>
            </a:r>
            <a:endParaRPr sz="2133" dirty="0"/>
          </a:p>
          <a:p>
            <a:pPr marR="3084148" lvl="2" indent="-440256">
              <a:spcBef>
                <a:spcPts val="1600"/>
              </a:spcBef>
              <a:buSzPts val="1600"/>
            </a:pPr>
            <a:r>
              <a:rPr lang="en" sz="2133" dirty="0"/>
              <a:t>3</a:t>
            </a:r>
            <a:endParaRPr sz="2133" dirty="0"/>
          </a:p>
          <a:p>
            <a:pPr marR="3084148" lvl="2" indent="-440256">
              <a:spcBef>
                <a:spcPts val="1600"/>
              </a:spcBef>
              <a:buSzPts val="1600"/>
            </a:pPr>
            <a:r>
              <a:rPr lang="en" sz="2133" dirty="0"/>
              <a:t>4</a:t>
            </a:r>
            <a:endParaRPr sz="2133" dirty="0"/>
          </a:p>
          <a:p>
            <a:pPr marL="1828754" marR="3084148" indent="0">
              <a:spcBef>
                <a:spcPts val="1600"/>
              </a:spcBef>
              <a:spcAft>
                <a:spcPts val="1600"/>
              </a:spcAft>
              <a:buNone/>
            </a:pPr>
            <a:endParaRPr sz="2133" dirty="0"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054" y="3471272"/>
            <a:ext cx="3737531" cy="2623223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121" y="1329870"/>
            <a:ext cx="2607468" cy="1955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18"/>
          <p:cNvSpPr txBox="1"/>
          <p:nvPr/>
        </p:nvSpPr>
        <p:spPr>
          <a:xfrm>
            <a:off x="3144522" y="3030527"/>
            <a:ext cx="2607600" cy="2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28754" marR="3084148" lvl="2" indent="-440256">
              <a:lnSpc>
                <a:spcPct val="115000"/>
              </a:lnSpc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828754" marR="3084148" lvl="2" indent="-440256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828754" marR="3084148" lvl="2" indent="-440256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828754" marR="3084148" lvl="2" indent="-440256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2133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1828754" marR="3084148" lvl="2" indent="-440256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Lato"/>
              <a:buChar char="■"/>
            </a:pPr>
            <a:r>
              <a:rPr lang="en" sz="2133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7196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Algorithms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782858" y="4764638"/>
            <a:ext cx="8945398" cy="163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3200" b="1" i="1" dirty="0">
                <a:latin typeface="Lato"/>
                <a:ea typeface="Lato"/>
                <a:cs typeface="Lato"/>
                <a:sym typeface="Lato"/>
              </a:rPr>
              <a:t>Tell me what you want, what you really, really want</a:t>
            </a:r>
            <a:r>
              <a:rPr lang="en" sz="3200" b="1" dirty="0">
                <a:latin typeface="Lato"/>
                <a:ea typeface="Lato"/>
                <a:cs typeface="Lato"/>
                <a:sym typeface="Lato"/>
              </a:rPr>
              <a:t>”</a:t>
            </a:r>
            <a:endParaRPr sz="3200" b="1" dirty="0">
              <a:latin typeface="Lato"/>
              <a:ea typeface="Lato"/>
              <a:cs typeface="Lato"/>
              <a:sym typeface="Lato"/>
            </a:endParaRPr>
          </a:p>
          <a:p>
            <a:pPr algn="r"/>
            <a:r>
              <a:rPr lang="en" sz="2533" b="1" dirty="0">
                <a:latin typeface="Lato"/>
                <a:ea typeface="Lato"/>
                <a:cs typeface="Lato"/>
                <a:sym typeface="Lato"/>
              </a:rPr>
              <a:t>Spice Girls - Wannabe</a:t>
            </a:r>
            <a:endParaRPr sz="2533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227701" y="641751"/>
            <a:ext cx="8626322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3200" b="1" i="1">
                <a:latin typeface="Lato"/>
                <a:ea typeface="Lato"/>
                <a:cs typeface="Lato"/>
                <a:sym typeface="Lato"/>
              </a:rPr>
              <a:t>Indicate precisely what you mean to say</a:t>
            </a:r>
            <a:r>
              <a:rPr lang="en" sz="3200" b="1">
                <a:latin typeface="Lato"/>
                <a:ea typeface="Lato"/>
                <a:cs typeface="Lato"/>
                <a:sym typeface="Lato"/>
              </a:rPr>
              <a:t>”</a:t>
            </a:r>
            <a:endParaRPr sz="3200" b="1">
              <a:latin typeface="Lato"/>
              <a:ea typeface="Lato"/>
              <a:cs typeface="Lato"/>
              <a:sym typeface="Lato"/>
            </a:endParaRPr>
          </a:p>
          <a:p>
            <a:pPr algn="r"/>
            <a:r>
              <a:rPr lang="en" sz="2533" b="1">
                <a:latin typeface="Lato"/>
                <a:ea typeface="Lato"/>
                <a:cs typeface="Lato"/>
                <a:sym typeface="Lato"/>
              </a:rPr>
              <a:t>The Beatles - When I’m 64</a:t>
            </a:r>
            <a:endParaRPr sz="2533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2C85-D5F7-483C-B691-3D20834E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C90FE-DEFF-4B0C-A3F8-A30BCA17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of steps on how to solve a problem</a:t>
            </a:r>
          </a:p>
          <a:p>
            <a:pPr lvl="1"/>
            <a:r>
              <a:rPr lang="en-US" dirty="0"/>
              <a:t>Different algorithms can be used to solve same problem</a:t>
            </a:r>
          </a:p>
          <a:p>
            <a:pPr lvl="1"/>
            <a:r>
              <a:rPr lang="en-US" dirty="0"/>
              <a:t>Each algorithm may have its own tradeoffs (e.g. faster / slower, uses more / less memory, etc.)</a:t>
            </a:r>
          </a:p>
          <a:p>
            <a:pPr lvl="1"/>
            <a:r>
              <a:rPr lang="en-US" dirty="0"/>
              <a:t>Like a recipe – many ways to make the same food, but maybe not exact same ingredients or steps</a:t>
            </a:r>
          </a:p>
          <a:p>
            <a:r>
              <a:rPr lang="en-US" dirty="0"/>
              <a:t>Computer Science = Science of algorithms</a:t>
            </a:r>
          </a:p>
          <a:p>
            <a:r>
              <a:rPr lang="en-US" dirty="0"/>
              <a:t>Designing algorithms and writing code can be difficult and error-prone</a:t>
            </a:r>
          </a:p>
          <a:p>
            <a:r>
              <a:rPr lang="en-US" dirty="0"/>
              <a:t>These programming errors are called bugs</a:t>
            </a:r>
          </a:p>
        </p:txBody>
      </p:sp>
    </p:spTree>
    <p:extLst>
      <p:ext uri="{BB962C8B-B14F-4D97-AF65-F5344CB8AC3E}">
        <p14:creationId xmlns:p14="http://schemas.microsoft.com/office/powerpoint/2010/main" val="132656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7765</TotalTime>
  <Words>2975</Words>
  <Application>Microsoft Macintosh PowerPoint</Application>
  <PresentationFormat>Widescreen</PresentationFormat>
  <Paragraphs>550</Paragraphs>
  <Slides>55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Lato</vt:lpstr>
      <vt:lpstr>Office Theme</vt:lpstr>
      <vt:lpstr>Module 1: Introduction to Programming, Variables, Operators, and I/O</vt:lpstr>
      <vt:lpstr>Week 1 Goals</vt:lpstr>
      <vt:lpstr>Programming</vt:lpstr>
      <vt:lpstr>The Universal Machine</vt:lpstr>
      <vt:lpstr>From Machine to Universal Machine</vt:lpstr>
      <vt:lpstr>John Von Neumann Architecture</vt:lpstr>
      <vt:lpstr>What are Computers Now?</vt:lpstr>
      <vt:lpstr>Algorithms</vt:lpstr>
      <vt:lpstr>Algorithms</vt:lpstr>
      <vt:lpstr>Can you follow commands?</vt:lpstr>
      <vt:lpstr>That was a Paper Hat algorithm!</vt:lpstr>
      <vt:lpstr>Pythagoras’ Theorem</vt:lpstr>
      <vt:lpstr>Can you give commands?</vt:lpstr>
      <vt:lpstr>This is one possible algorithm</vt:lpstr>
      <vt:lpstr>Pythagoras’ algorithm without ambiguity</vt:lpstr>
      <vt:lpstr>Bugs</vt:lpstr>
      <vt:lpstr>Debugging</vt:lpstr>
      <vt:lpstr>Debugging</vt:lpstr>
      <vt:lpstr>Programming Languages</vt:lpstr>
      <vt:lpstr>Translating High-level languages</vt:lpstr>
      <vt:lpstr>Compiled or Interpreted </vt:lpstr>
      <vt:lpstr>Basic Elements of Programs</vt:lpstr>
      <vt:lpstr>Functions</vt:lpstr>
      <vt:lpstr>Names for Functions (and Variables)</vt:lpstr>
      <vt:lpstr>Function howdy()</vt:lpstr>
      <vt:lpstr>Reserved Words in Python 3</vt:lpstr>
      <vt:lpstr>Expressions - Numbers, Strings, and Sequences</vt:lpstr>
      <vt:lpstr>Expressions</vt:lpstr>
      <vt:lpstr>Expressions - solution</vt:lpstr>
      <vt:lpstr>Function doubleOddsTo5()</vt:lpstr>
      <vt:lpstr>Assign statements</vt:lpstr>
      <vt:lpstr>Output statement</vt:lpstr>
      <vt:lpstr>Input statements</vt:lpstr>
      <vt:lpstr>Definite Loops</vt:lpstr>
      <vt:lpstr>Function doubleOddsTo5()version 2</vt:lpstr>
      <vt:lpstr>Basic Conditions</vt:lpstr>
      <vt:lpstr>Function odd_even()</vt:lpstr>
      <vt:lpstr>Software Development Process</vt:lpstr>
      <vt:lpstr>Software Development Process</vt:lpstr>
      <vt:lpstr>Temperature Converter Example</vt:lpstr>
      <vt:lpstr>Temperature Converter Example</vt:lpstr>
      <vt:lpstr>Temperature Converter</vt:lpstr>
      <vt:lpstr>Is it cold in Canada today?</vt:lpstr>
      <vt:lpstr>Is it cold in Canada today?</vt:lpstr>
      <vt:lpstr>Is it cold in Canada today?</vt:lpstr>
      <vt:lpstr>Numeric Data Types</vt:lpstr>
      <vt:lpstr>Numbers in Math and in Python</vt:lpstr>
      <vt:lpstr>Int and Float Operators</vt:lpstr>
      <vt:lpstr>Piggy Bank Example v.1</vt:lpstr>
      <vt:lpstr>Piggy Bank Example v.1</vt:lpstr>
      <vt:lpstr>Dealing with Numbers</vt:lpstr>
      <vt:lpstr>Type Conversion and Rounding</vt:lpstr>
      <vt:lpstr>Piggy Bank Example v.2</vt:lpstr>
      <vt:lpstr>Piggy Bank Example v.2</vt:lpstr>
      <vt:lpstr>The math library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1: Programming, Algorithms and  Test Driven Design</dc:title>
  <dc:creator>Ed Grzyb</dc:creator>
  <cp:lastModifiedBy>Marion Jr., Jim W.</cp:lastModifiedBy>
  <cp:revision>20</cp:revision>
  <cp:lastPrinted>2021-10-10T19:35:41Z</cp:lastPrinted>
  <dcterms:created xsi:type="dcterms:W3CDTF">2021-10-07T13:54:44Z</dcterms:created>
  <dcterms:modified xsi:type="dcterms:W3CDTF">2022-05-01T13:00:39Z</dcterms:modified>
</cp:coreProperties>
</file>